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il Patel" initials="JP" lastIdx="1" clrIdx="0">
    <p:extLst>
      <p:ext uri="{19B8F6BF-5375-455C-9EA6-DF929625EA0E}">
        <p15:presenceInfo xmlns:p15="http://schemas.microsoft.com/office/powerpoint/2012/main" userId="928c9de42d86dc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E2FF"/>
    <a:srgbClr val="FF8DF6"/>
    <a:srgbClr val="F9F800"/>
    <a:srgbClr val="C0BBB8"/>
    <a:srgbClr val="FFD64F"/>
    <a:srgbClr val="40404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583" autoAdjust="0"/>
    <p:restoredTop sz="94657" autoAdjust="0"/>
  </p:normalViewPr>
  <p:slideViewPr>
    <p:cSldViewPr snapToGrid="0">
      <p:cViewPr>
        <p:scale>
          <a:sx n="25" d="100"/>
          <a:sy n="25" d="100"/>
        </p:scale>
        <p:origin x="3192" y="1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E715-EE0E-465B-BA25-58996BF07EFA}" type="datetimeFigureOut">
              <a:rPr lang="en-US" smtClean="0"/>
              <a:t>12/5/2018</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B132B-0831-47A8-934C-72F6D1D32F77}" type="slidenum">
              <a:rPr lang="en-US" smtClean="0"/>
              <a:t>‹#›</a:t>
            </a:fld>
            <a:endParaRPr lang="en-US"/>
          </a:p>
        </p:txBody>
      </p:sp>
    </p:spTree>
    <p:extLst>
      <p:ext uri="{BB962C8B-B14F-4D97-AF65-F5344CB8AC3E}">
        <p14:creationId xmlns:p14="http://schemas.microsoft.com/office/powerpoint/2010/main" val="2524625109"/>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9B132B-0831-47A8-934C-72F6D1D32F77}" type="slidenum">
              <a:rPr lang="en-US" smtClean="0"/>
              <a:t>1</a:t>
            </a:fld>
            <a:endParaRPr lang="en-US"/>
          </a:p>
        </p:txBody>
      </p:sp>
    </p:spTree>
    <p:extLst>
      <p:ext uri="{BB962C8B-B14F-4D97-AF65-F5344CB8AC3E}">
        <p14:creationId xmlns:p14="http://schemas.microsoft.com/office/powerpoint/2010/main" val="123265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4307AC-5871-454C-B8EF-A39B549278B5}"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407912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307AC-5871-454C-B8EF-A39B549278B5}"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562240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307AC-5871-454C-B8EF-A39B549278B5}"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265469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4307AC-5871-454C-B8EF-A39B549278B5}"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87500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4307AC-5871-454C-B8EF-A39B549278B5}"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88878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4307AC-5871-454C-B8EF-A39B549278B5}"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06612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4307AC-5871-454C-B8EF-A39B549278B5}" type="datetimeFigureOut">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383036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4307AC-5871-454C-B8EF-A39B549278B5}"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42431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307AC-5871-454C-B8EF-A39B549278B5}" type="datetimeFigureOut">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112107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684307AC-5871-454C-B8EF-A39B549278B5}"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329613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684307AC-5871-454C-B8EF-A39B549278B5}"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4A9E8-E883-4C69-BF71-6A227E6519CE}" type="slidenum">
              <a:rPr lang="en-US" smtClean="0"/>
              <a:t>‹#›</a:t>
            </a:fld>
            <a:endParaRPr lang="en-US"/>
          </a:p>
        </p:txBody>
      </p:sp>
    </p:spTree>
    <p:extLst>
      <p:ext uri="{BB962C8B-B14F-4D97-AF65-F5344CB8AC3E}">
        <p14:creationId xmlns:p14="http://schemas.microsoft.com/office/powerpoint/2010/main" val="100342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684307AC-5871-454C-B8EF-A39B549278B5}" type="datetimeFigureOut">
              <a:rPr lang="en-US" smtClean="0"/>
              <a:t>12/5/2018</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984A9E8-E883-4C69-BF71-6A227E6519CE}" type="slidenum">
              <a:rPr lang="en-US" smtClean="0"/>
              <a:t>‹#›</a:t>
            </a:fld>
            <a:endParaRPr lang="en-US"/>
          </a:p>
        </p:txBody>
      </p:sp>
    </p:spTree>
    <p:extLst>
      <p:ext uri="{BB962C8B-B14F-4D97-AF65-F5344CB8AC3E}">
        <p14:creationId xmlns:p14="http://schemas.microsoft.com/office/powerpoint/2010/main" val="2173173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1.xml"/><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Google Shape;99;p13">
            <a:hlinkClick r:id="" action="ppaction://noaction"/>
            <a:extLst>
              <a:ext uri="{FF2B5EF4-FFF2-40B4-BE49-F238E27FC236}">
                <a16:creationId xmlns:a16="http://schemas.microsoft.com/office/drawing/2014/main" id="{4D682F2B-4763-409C-878C-783607B77EE0}"/>
              </a:ext>
            </a:extLst>
          </p:cNvPr>
          <p:cNvSpPr/>
          <p:nvPr/>
        </p:nvSpPr>
        <p:spPr>
          <a:xfrm>
            <a:off x="722456" y="35992302"/>
            <a:ext cx="28659060" cy="1141929"/>
          </a:xfrm>
          <a:prstGeom prst="roundRect">
            <a:avLst>
              <a:gd name="adj" fmla="val 16667"/>
            </a:avLst>
          </a:prstGeom>
          <a:solidFill>
            <a:srgbClr val="A6192D"/>
          </a:solidFill>
          <a:ln>
            <a:noFill/>
          </a:ln>
          <a:effectLst/>
        </p:spPr>
        <p:txBody>
          <a:bodyPr spcFirstLastPara="1" wrap="square" lIns="302316" tIns="151147" rIns="302316" bIns="151147" anchor="ctr" anchorCtr="0">
            <a:noAutofit/>
          </a:bodyPr>
          <a:lstStyle/>
          <a:p>
            <a:pPr algn="ctr" defTabSz="914400">
              <a:buClr>
                <a:srgbClr val="000000"/>
              </a:buClr>
              <a:buFont typeface="Arial"/>
              <a:buNone/>
            </a:pPr>
            <a:r>
              <a:rPr lang="en-US" sz="4400" b="1" kern="0" dirty="0">
                <a:solidFill>
                  <a:srgbClr val="FFFFFF"/>
                </a:solidFill>
                <a:latin typeface="Helvetica" panose="020B0604020202020204" pitchFamily="34" charset="0"/>
                <a:cs typeface="Helvetica" panose="020B0604020202020204" pitchFamily="34" charset="0"/>
                <a:sym typeface="Calibri"/>
              </a:rPr>
              <a:t>Suggested Improvements </a:t>
            </a:r>
            <a:endParaRPr sz="1600" kern="0" dirty="0">
              <a:solidFill>
                <a:srgbClr val="FFFFFF"/>
              </a:solidFill>
              <a:latin typeface="Helvetica" panose="020B0604020202020204" pitchFamily="34" charset="0"/>
              <a:cs typeface="Helvetica" panose="020B0604020202020204" pitchFamily="34" charset="0"/>
              <a:sym typeface="Arial"/>
            </a:endParaRPr>
          </a:p>
        </p:txBody>
      </p:sp>
      <p:sp>
        <p:nvSpPr>
          <p:cNvPr id="10" name="Google Shape;103;p13">
            <a:extLst>
              <a:ext uri="{FF2B5EF4-FFF2-40B4-BE49-F238E27FC236}">
                <a16:creationId xmlns:a16="http://schemas.microsoft.com/office/drawing/2014/main" id="{5CB1F6F5-1652-4A05-8178-F5510CFE86C3}"/>
              </a:ext>
            </a:extLst>
          </p:cNvPr>
          <p:cNvSpPr txBox="1"/>
          <p:nvPr/>
        </p:nvSpPr>
        <p:spPr>
          <a:xfrm>
            <a:off x="9926167" y="379285"/>
            <a:ext cx="10416171" cy="2883441"/>
          </a:xfrm>
          <a:prstGeom prst="rect">
            <a:avLst/>
          </a:prstGeom>
          <a:noFill/>
          <a:ln>
            <a:noFill/>
          </a:ln>
        </p:spPr>
        <p:txBody>
          <a:bodyPr spcFirstLastPara="1" wrap="square" lIns="269841" tIns="134909" rIns="269841" bIns="134909" anchor="ctr" anchorCtr="0">
            <a:noAutofit/>
          </a:bodyPr>
          <a:lstStyle/>
          <a:p>
            <a:pPr algn="ctr" defTabSz="914400">
              <a:buClr>
                <a:srgbClr val="000000"/>
              </a:buClr>
              <a:buFont typeface="Arial"/>
              <a:buNone/>
            </a:pPr>
            <a:r>
              <a:rPr lang="en-US" sz="6000" b="1" kern="0" dirty="0">
                <a:solidFill>
                  <a:srgbClr val="FFFFFF"/>
                </a:solidFill>
                <a:latin typeface="Helvetica" panose="020B0604020202020204" pitchFamily="34" charset="0"/>
                <a:ea typeface="Helvetica Neue"/>
                <a:cs typeface="Helvetica" panose="020B0604020202020204" pitchFamily="34" charset="0"/>
                <a:sym typeface="Helvetica Neue"/>
              </a:rPr>
              <a:t>Applying Image Inpainting to Video Post Production</a:t>
            </a:r>
            <a:endParaRPr sz="6000" b="1" kern="0" dirty="0">
              <a:solidFill>
                <a:srgbClr val="FFFFFF"/>
              </a:solidFill>
              <a:latin typeface="Helvetica" panose="020B0604020202020204" pitchFamily="34" charset="0"/>
              <a:ea typeface="Helvetica Neue"/>
              <a:cs typeface="Helvetica" panose="020B0604020202020204" pitchFamily="34" charset="0"/>
              <a:sym typeface="Helvetica Neue"/>
            </a:endParaRPr>
          </a:p>
        </p:txBody>
      </p:sp>
      <p:pic>
        <p:nvPicPr>
          <p:cNvPr id="11" name="Google Shape;108;p13">
            <a:extLst>
              <a:ext uri="{FF2B5EF4-FFF2-40B4-BE49-F238E27FC236}">
                <a16:creationId xmlns:a16="http://schemas.microsoft.com/office/drawing/2014/main" id="{3A35EA87-8113-44BD-B3C5-7A8B2F6FEF09}"/>
              </a:ext>
            </a:extLst>
          </p:cNvPr>
          <p:cNvPicPr preferRelativeResize="0"/>
          <p:nvPr/>
        </p:nvPicPr>
        <p:blipFill rotWithShape="1">
          <a:blip r:embed="rId3">
            <a:alphaModFix/>
          </a:blip>
          <a:srcRect/>
          <a:stretch/>
        </p:blipFill>
        <p:spPr>
          <a:xfrm>
            <a:off x="660953" y="1063340"/>
            <a:ext cx="7254273" cy="1118710"/>
          </a:xfrm>
          <a:prstGeom prst="rect">
            <a:avLst/>
          </a:prstGeom>
          <a:noFill/>
          <a:ln>
            <a:noFill/>
          </a:ln>
        </p:spPr>
      </p:pic>
      <p:sp>
        <p:nvSpPr>
          <p:cNvPr id="12" name="Google Shape;109;p13">
            <a:extLst>
              <a:ext uri="{FF2B5EF4-FFF2-40B4-BE49-F238E27FC236}">
                <a16:creationId xmlns:a16="http://schemas.microsoft.com/office/drawing/2014/main" id="{7EF6A1E8-A544-4F36-980C-B44C5E7EA324}"/>
              </a:ext>
            </a:extLst>
          </p:cNvPr>
          <p:cNvSpPr/>
          <p:nvPr/>
        </p:nvSpPr>
        <p:spPr>
          <a:xfrm>
            <a:off x="0" y="2940423"/>
            <a:ext cx="30275213" cy="625864"/>
          </a:xfrm>
          <a:prstGeom prst="rect">
            <a:avLst/>
          </a:prstGeom>
          <a:noFill/>
          <a:ln>
            <a:noFill/>
          </a:ln>
        </p:spPr>
        <p:txBody>
          <a:bodyPr spcFirstLastPara="1" wrap="square" lIns="82932" tIns="41455" rIns="82932" bIns="41455" anchor="t" anchorCtr="0">
            <a:noAutofit/>
          </a:bodyPr>
          <a:lstStyle/>
          <a:p>
            <a:pPr algn="ctr" defTabSz="914400">
              <a:buClr>
                <a:srgbClr val="000000"/>
              </a:buClr>
              <a:buFont typeface="Arial"/>
              <a:buNone/>
            </a:pPr>
            <a:r>
              <a:rPr lang="en-US" sz="3600" kern="0" dirty="0">
                <a:solidFill>
                  <a:srgbClr val="FFFFFF"/>
                </a:solidFill>
                <a:latin typeface="Helvetica" panose="020B0604020202020204" pitchFamily="34" charset="0"/>
                <a:ea typeface="Helvetica Neue"/>
                <a:cs typeface="Helvetica" panose="020B0604020202020204" pitchFamily="34" charset="0"/>
                <a:sym typeface="Helvetica Neue"/>
              </a:rPr>
              <a:t>Kino Roy, Joshil Patel, Hyukho Kwon, Bryce Haley, Di Wang</a:t>
            </a:r>
            <a:endParaRPr sz="3600" kern="0" dirty="0">
              <a:solidFill>
                <a:srgbClr val="FFFFFF"/>
              </a:solidFill>
              <a:latin typeface="Helvetica" panose="020B0604020202020204" pitchFamily="34" charset="0"/>
              <a:ea typeface="Helvetica Neue"/>
              <a:cs typeface="Helvetica" panose="020B0604020202020204" pitchFamily="34" charset="0"/>
              <a:sym typeface="Helvetica Neue"/>
            </a:endParaRPr>
          </a:p>
        </p:txBody>
      </p:sp>
      <p:sp>
        <p:nvSpPr>
          <p:cNvPr id="18" name="Google Shape;94;p13">
            <a:hlinkClick r:id="rId4" action="ppaction://hlinksldjump"/>
            <a:extLst>
              <a:ext uri="{FF2B5EF4-FFF2-40B4-BE49-F238E27FC236}">
                <a16:creationId xmlns:a16="http://schemas.microsoft.com/office/drawing/2014/main" id="{524457CF-6AD8-44C7-AFB5-3BC263E18A7E}"/>
              </a:ext>
            </a:extLst>
          </p:cNvPr>
          <p:cNvSpPr/>
          <p:nvPr/>
        </p:nvSpPr>
        <p:spPr>
          <a:xfrm>
            <a:off x="727958" y="22826766"/>
            <a:ext cx="28734854" cy="1254669"/>
          </a:xfrm>
          <a:prstGeom prst="roundRect">
            <a:avLst>
              <a:gd name="adj" fmla="val 16667"/>
            </a:avLst>
          </a:prstGeom>
          <a:solidFill>
            <a:srgbClr val="A6192E"/>
          </a:solidFill>
          <a:ln>
            <a:noFill/>
          </a:ln>
          <a:effectLst/>
        </p:spPr>
        <p:txBody>
          <a:bodyPr spcFirstLastPara="1" wrap="square" lIns="302316" tIns="151147" rIns="302316" bIns="151147" anchor="ctr" anchorCtr="0">
            <a:noAutofit/>
          </a:bodyPr>
          <a:lstStyle/>
          <a:p>
            <a:pPr algn="ctr" defTabSz="914400">
              <a:buClr>
                <a:srgbClr val="000000"/>
              </a:buClr>
              <a:buFont typeface="Arial"/>
              <a:buNone/>
            </a:pPr>
            <a:r>
              <a:rPr lang="en-US" sz="4400" b="1" kern="0" dirty="0">
                <a:solidFill>
                  <a:srgbClr val="FFFFFF"/>
                </a:solidFill>
                <a:latin typeface="Helvetica" pitchFamily="2" charset="0"/>
                <a:ea typeface="Calibri"/>
                <a:cs typeface="Calibri"/>
                <a:sym typeface="Calibri"/>
              </a:rPr>
              <a:t>U-Net Architecture</a:t>
            </a:r>
            <a:endParaRPr lang="en-US" sz="4400" b="1" kern="0" dirty="0">
              <a:solidFill>
                <a:srgbClr val="FFFFFF"/>
              </a:solidFill>
              <a:latin typeface="Helvetica" pitchFamily="2" charset="0"/>
              <a:cs typeface="Arial"/>
              <a:sym typeface="Arial"/>
            </a:endParaRPr>
          </a:p>
        </p:txBody>
      </p:sp>
      <p:sp>
        <p:nvSpPr>
          <p:cNvPr id="19" name="Rectangle 18">
            <a:extLst>
              <a:ext uri="{FF2B5EF4-FFF2-40B4-BE49-F238E27FC236}">
                <a16:creationId xmlns:a16="http://schemas.microsoft.com/office/drawing/2014/main" id="{9EC97215-4568-4520-8D66-90408067DD86}"/>
              </a:ext>
            </a:extLst>
          </p:cNvPr>
          <p:cNvSpPr/>
          <p:nvPr/>
        </p:nvSpPr>
        <p:spPr>
          <a:xfrm>
            <a:off x="20469224" y="25593772"/>
            <a:ext cx="576264" cy="1639174"/>
          </a:xfrm>
          <a:prstGeom prst="rect">
            <a:avLst/>
          </a:prstGeom>
          <a:solidFill>
            <a:srgbClr val="00E2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0" name="Elbow Connector 43">
            <a:extLst>
              <a:ext uri="{FF2B5EF4-FFF2-40B4-BE49-F238E27FC236}">
                <a16:creationId xmlns:a16="http://schemas.microsoft.com/office/drawing/2014/main" id="{639E45E5-A1D2-4DB2-84CF-2498330E2A85}"/>
              </a:ext>
            </a:extLst>
          </p:cNvPr>
          <p:cNvCxnSpPr>
            <a:cxnSpLocks/>
          </p:cNvCxnSpPr>
          <p:nvPr/>
        </p:nvCxnSpPr>
        <p:spPr>
          <a:xfrm>
            <a:off x="20916180" y="26399608"/>
            <a:ext cx="5398220" cy="1792583"/>
          </a:xfrm>
          <a:prstGeom prst="bentConnector3">
            <a:avLst>
              <a:gd name="adj1" fmla="val 99876"/>
            </a:avLst>
          </a:prstGeom>
          <a:noFill/>
          <a:ln w="88900" cap="flat" cmpd="sng" algn="ctr">
            <a:solidFill>
              <a:srgbClr val="00E2FF"/>
            </a:solidFill>
            <a:prstDash val="solid"/>
            <a:tailEnd type="triangle"/>
          </a:ln>
          <a:effectLst/>
        </p:spPr>
      </p:cxnSp>
      <p:cxnSp>
        <p:nvCxnSpPr>
          <p:cNvPr id="21" name="Elbow Connector 73">
            <a:extLst>
              <a:ext uri="{FF2B5EF4-FFF2-40B4-BE49-F238E27FC236}">
                <a16:creationId xmlns:a16="http://schemas.microsoft.com/office/drawing/2014/main" id="{A82C8DF7-E3D2-46EB-A482-DF13072560AC}"/>
              </a:ext>
            </a:extLst>
          </p:cNvPr>
          <p:cNvCxnSpPr>
            <a:cxnSpLocks/>
          </p:cNvCxnSpPr>
          <p:nvPr/>
        </p:nvCxnSpPr>
        <p:spPr>
          <a:xfrm rot="5400000" flipH="1" flipV="1">
            <a:off x="6271597" y="29326243"/>
            <a:ext cx="4464182" cy="3528529"/>
          </a:xfrm>
          <a:prstGeom prst="bentConnector3">
            <a:avLst>
              <a:gd name="adj1" fmla="val -923"/>
            </a:avLst>
          </a:prstGeom>
          <a:noFill/>
          <a:ln w="88900" cap="flat" cmpd="sng" algn="ctr">
            <a:solidFill>
              <a:srgbClr val="F9F800"/>
            </a:solidFill>
            <a:prstDash val="solid"/>
            <a:tailEnd type="triangle"/>
          </a:ln>
          <a:effectLst/>
        </p:spPr>
      </p:cxnSp>
      <p:cxnSp>
        <p:nvCxnSpPr>
          <p:cNvPr id="22" name="Straight Arrow Connector 21">
            <a:extLst>
              <a:ext uri="{FF2B5EF4-FFF2-40B4-BE49-F238E27FC236}">
                <a16:creationId xmlns:a16="http://schemas.microsoft.com/office/drawing/2014/main" id="{0983C843-D1DD-46E1-A47D-027D626A8920}"/>
              </a:ext>
            </a:extLst>
          </p:cNvPr>
          <p:cNvCxnSpPr>
            <a:cxnSpLocks/>
          </p:cNvCxnSpPr>
          <p:nvPr/>
        </p:nvCxnSpPr>
        <p:spPr>
          <a:xfrm>
            <a:off x="7302499" y="28035731"/>
            <a:ext cx="2529682" cy="8217"/>
          </a:xfrm>
          <a:prstGeom prst="straightConnector1">
            <a:avLst/>
          </a:prstGeom>
          <a:noFill/>
          <a:ln w="85725" cap="flat" cmpd="sng" algn="ctr">
            <a:solidFill>
              <a:srgbClr val="FF8DF6"/>
            </a:solidFill>
            <a:prstDash val="solid"/>
            <a:tailEnd type="triangle"/>
          </a:ln>
          <a:effectLst/>
        </p:spPr>
      </p:cxnSp>
      <p:sp>
        <p:nvSpPr>
          <p:cNvPr id="23" name="Google Shape;110;p13">
            <a:extLst>
              <a:ext uri="{FF2B5EF4-FFF2-40B4-BE49-F238E27FC236}">
                <a16:creationId xmlns:a16="http://schemas.microsoft.com/office/drawing/2014/main" id="{A3A69F64-C0FE-4A46-8747-9041576443B5}"/>
              </a:ext>
            </a:extLst>
          </p:cNvPr>
          <p:cNvSpPr txBox="1"/>
          <p:nvPr/>
        </p:nvSpPr>
        <p:spPr>
          <a:xfrm>
            <a:off x="816807" y="25769306"/>
            <a:ext cx="6491462" cy="522753"/>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2700" b="1" kern="0" dirty="0">
                <a:solidFill>
                  <a:srgbClr val="FF8DF6"/>
                </a:solidFill>
                <a:latin typeface="Helvetica" panose="020B0604020202020204" pitchFamily="34" charset="0"/>
                <a:ea typeface="Helvetica Neue"/>
                <a:cs typeface="Helvetica" panose="020B0604020202020204" pitchFamily="34" charset="0"/>
                <a:sym typeface="Arial"/>
              </a:rPr>
              <a:t>Image</a:t>
            </a:r>
          </a:p>
        </p:txBody>
      </p:sp>
      <p:pic>
        <p:nvPicPr>
          <p:cNvPr id="24" name="Picture 10">
            <a:extLst>
              <a:ext uri="{FF2B5EF4-FFF2-40B4-BE49-F238E27FC236}">
                <a16:creationId xmlns:a16="http://schemas.microsoft.com/office/drawing/2014/main" id="{5A1DD7A8-448C-49A7-8A00-45FA3EC92045}"/>
              </a:ext>
            </a:extLst>
          </p:cNvPr>
          <p:cNvPicPr>
            <a:picLocks noChangeAspect="1"/>
          </p:cNvPicPr>
          <p:nvPr/>
        </p:nvPicPr>
        <p:blipFill>
          <a:blip r:embed="rId5"/>
          <a:stretch>
            <a:fillRect/>
          </a:stretch>
        </p:blipFill>
        <p:spPr>
          <a:xfrm>
            <a:off x="722455" y="26382050"/>
            <a:ext cx="6510110" cy="3646258"/>
          </a:xfrm>
          <a:prstGeom prst="rect">
            <a:avLst/>
          </a:prstGeom>
        </p:spPr>
      </p:pic>
      <p:pic>
        <p:nvPicPr>
          <p:cNvPr id="25" name="Picture 12">
            <a:extLst>
              <a:ext uri="{FF2B5EF4-FFF2-40B4-BE49-F238E27FC236}">
                <a16:creationId xmlns:a16="http://schemas.microsoft.com/office/drawing/2014/main" id="{BCC9B92A-E4EF-4EFC-920C-3C4F03A2D91B}"/>
              </a:ext>
            </a:extLst>
          </p:cNvPr>
          <p:cNvPicPr>
            <a:picLocks noChangeAspect="1"/>
          </p:cNvPicPr>
          <p:nvPr/>
        </p:nvPicPr>
        <p:blipFill>
          <a:blip r:embed="rId6"/>
          <a:stretch>
            <a:fillRect/>
          </a:stretch>
        </p:blipFill>
        <p:spPr>
          <a:xfrm>
            <a:off x="728303" y="31508464"/>
            <a:ext cx="6510108" cy="3669370"/>
          </a:xfrm>
          <a:prstGeom prst="rect">
            <a:avLst/>
          </a:prstGeom>
        </p:spPr>
      </p:pic>
      <p:pic>
        <p:nvPicPr>
          <p:cNvPr id="26" name="Picture 14">
            <a:extLst>
              <a:ext uri="{FF2B5EF4-FFF2-40B4-BE49-F238E27FC236}">
                <a16:creationId xmlns:a16="http://schemas.microsoft.com/office/drawing/2014/main" id="{8EB58C42-0000-4359-A117-794BF53EAF6F}"/>
              </a:ext>
            </a:extLst>
          </p:cNvPr>
          <p:cNvPicPr>
            <a:picLocks noChangeAspect="1"/>
          </p:cNvPicPr>
          <p:nvPr/>
        </p:nvPicPr>
        <p:blipFill>
          <a:blip r:embed="rId7"/>
          <a:stretch>
            <a:fillRect/>
          </a:stretch>
        </p:blipFill>
        <p:spPr>
          <a:xfrm>
            <a:off x="23016651" y="29006659"/>
            <a:ext cx="6440778" cy="3623146"/>
          </a:xfrm>
          <a:prstGeom prst="rect">
            <a:avLst/>
          </a:prstGeom>
        </p:spPr>
      </p:pic>
      <p:sp>
        <p:nvSpPr>
          <p:cNvPr id="27" name="Google Shape;110;p13">
            <a:extLst>
              <a:ext uri="{FF2B5EF4-FFF2-40B4-BE49-F238E27FC236}">
                <a16:creationId xmlns:a16="http://schemas.microsoft.com/office/drawing/2014/main" id="{DC0A9196-0FA3-47FB-AD89-B2A18CD650F7}"/>
              </a:ext>
            </a:extLst>
          </p:cNvPr>
          <p:cNvSpPr txBox="1"/>
          <p:nvPr/>
        </p:nvSpPr>
        <p:spPr>
          <a:xfrm>
            <a:off x="23082319" y="28317634"/>
            <a:ext cx="6438922" cy="476517"/>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2700" b="1" kern="0" dirty="0">
                <a:solidFill>
                  <a:srgbClr val="00E2FF"/>
                </a:solidFill>
                <a:latin typeface="Helvetica" panose="020B0604020202020204" pitchFamily="34" charset="0"/>
                <a:cs typeface="Helvetica" panose="020B0604020202020204" pitchFamily="34" charset="0"/>
                <a:sym typeface="Arial"/>
              </a:rPr>
              <a:t>Prediction</a:t>
            </a:r>
            <a:endParaRPr lang="en-US" sz="1400" kern="0" dirty="0">
              <a:solidFill>
                <a:srgbClr val="00E2FF"/>
              </a:solidFill>
              <a:latin typeface="Helvetica" panose="020B0604020202020204" pitchFamily="34" charset="0"/>
              <a:cs typeface="Helvetica" panose="020B0604020202020204" pitchFamily="34" charset="0"/>
              <a:sym typeface="Arial"/>
            </a:endParaRPr>
          </a:p>
        </p:txBody>
      </p:sp>
      <p:pic>
        <p:nvPicPr>
          <p:cNvPr id="28" name="Picture 10">
            <a:extLst>
              <a:ext uri="{FF2B5EF4-FFF2-40B4-BE49-F238E27FC236}">
                <a16:creationId xmlns:a16="http://schemas.microsoft.com/office/drawing/2014/main" id="{BD5055A5-EC5A-4019-8980-541E27B24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6871" y="25633623"/>
            <a:ext cx="11068678" cy="9544211"/>
          </a:xfrm>
          <a:prstGeom prst="rect">
            <a:avLst/>
          </a:prstGeom>
          <a:ln w="28575">
            <a:noFill/>
          </a:ln>
        </p:spPr>
      </p:pic>
      <p:sp>
        <p:nvSpPr>
          <p:cNvPr id="29" name="Google Shape;110;p13">
            <a:extLst>
              <a:ext uri="{FF2B5EF4-FFF2-40B4-BE49-F238E27FC236}">
                <a16:creationId xmlns:a16="http://schemas.microsoft.com/office/drawing/2014/main" id="{AFD8DEB4-E20D-498A-9673-5FEEF1840B94}"/>
              </a:ext>
            </a:extLst>
          </p:cNvPr>
          <p:cNvSpPr txBox="1"/>
          <p:nvPr/>
        </p:nvSpPr>
        <p:spPr>
          <a:xfrm>
            <a:off x="9931210" y="24577596"/>
            <a:ext cx="10341425" cy="761757"/>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U-Net </a:t>
            </a:r>
            <a:r>
              <a:rPr lang="en-US" sz="3600" b="1" kern="0" baseline="30000" dirty="0">
                <a:solidFill>
                  <a:srgbClr val="FFFFFF"/>
                </a:solidFill>
                <a:latin typeface="Helvetica" panose="020B0604020202020204" pitchFamily="34" charset="0"/>
                <a:cs typeface="Helvetica" panose="020B0604020202020204" pitchFamily="34" charset="0"/>
                <a:sym typeface="Arial"/>
              </a:rPr>
              <a:t>[1]</a:t>
            </a:r>
            <a:endParaRPr lang="en-US" sz="3600" kern="0" baseline="-25000" dirty="0">
              <a:solidFill>
                <a:srgbClr val="FFFFFF"/>
              </a:solidFill>
              <a:latin typeface="Helvetica" panose="020B0604020202020204" pitchFamily="34" charset="0"/>
              <a:cs typeface="Helvetica" panose="020B0604020202020204" pitchFamily="34" charset="0"/>
              <a:sym typeface="Arial"/>
            </a:endParaRPr>
          </a:p>
        </p:txBody>
      </p:sp>
      <p:sp>
        <p:nvSpPr>
          <p:cNvPr id="30" name="Google Shape;110;p13">
            <a:extLst>
              <a:ext uri="{FF2B5EF4-FFF2-40B4-BE49-F238E27FC236}">
                <a16:creationId xmlns:a16="http://schemas.microsoft.com/office/drawing/2014/main" id="{6D820450-1C4F-4C12-9991-30E65D0BCCDD}"/>
              </a:ext>
            </a:extLst>
          </p:cNvPr>
          <p:cNvSpPr txBox="1"/>
          <p:nvPr/>
        </p:nvSpPr>
        <p:spPr>
          <a:xfrm>
            <a:off x="805088" y="24597806"/>
            <a:ext cx="6517527" cy="761757"/>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3600" b="1" kern="0" dirty="0">
                <a:solidFill>
                  <a:srgbClr val="FFFFFF"/>
                </a:solidFill>
                <a:latin typeface="Helvetica" panose="020B0604020202020204" pitchFamily="34" charset="0"/>
                <a:ea typeface="Helvetica Neue"/>
                <a:cs typeface="Helvetica" panose="020B0604020202020204" pitchFamily="34" charset="0"/>
                <a:sym typeface="Arial"/>
              </a:rPr>
              <a:t>Input</a:t>
            </a:r>
            <a:endParaRPr lang="en-US" sz="3600" b="1" kern="0" dirty="0">
              <a:solidFill>
                <a:srgbClr val="FFFFFF"/>
              </a:solidFill>
              <a:latin typeface="Helvetica" panose="020B0604020202020204" pitchFamily="34" charset="0"/>
              <a:ea typeface="Helvetica Neue"/>
              <a:cs typeface="Helvetica" panose="020B0604020202020204" pitchFamily="34" charset="0"/>
              <a:sym typeface="Helvetica Neue"/>
            </a:endParaRPr>
          </a:p>
        </p:txBody>
      </p:sp>
      <p:sp>
        <p:nvSpPr>
          <p:cNvPr id="31" name="Google Shape;110;p13">
            <a:extLst>
              <a:ext uri="{FF2B5EF4-FFF2-40B4-BE49-F238E27FC236}">
                <a16:creationId xmlns:a16="http://schemas.microsoft.com/office/drawing/2014/main" id="{CE97F368-A3CE-471D-BFCA-68316EB245C6}"/>
              </a:ext>
            </a:extLst>
          </p:cNvPr>
          <p:cNvSpPr txBox="1"/>
          <p:nvPr/>
        </p:nvSpPr>
        <p:spPr>
          <a:xfrm>
            <a:off x="22881230" y="24612411"/>
            <a:ext cx="6438923" cy="761757"/>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 Output</a:t>
            </a:r>
            <a:endParaRPr lang="en-US" sz="3600" kern="0" dirty="0">
              <a:solidFill>
                <a:srgbClr val="FFFFFF"/>
              </a:solidFill>
              <a:latin typeface="Helvetica" panose="020B0604020202020204" pitchFamily="34" charset="0"/>
              <a:cs typeface="Helvetica" panose="020B0604020202020204" pitchFamily="34" charset="0"/>
              <a:sym typeface="Arial"/>
            </a:endParaRPr>
          </a:p>
        </p:txBody>
      </p:sp>
      <p:sp>
        <p:nvSpPr>
          <p:cNvPr id="40" name="Google Shape;110;p13">
            <a:extLst>
              <a:ext uri="{FF2B5EF4-FFF2-40B4-BE49-F238E27FC236}">
                <a16:creationId xmlns:a16="http://schemas.microsoft.com/office/drawing/2014/main" id="{5373B5BD-2C8B-4344-AC7F-40556717ACBD}"/>
              </a:ext>
            </a:extLst>
          </p:cNvPr>
          <p:cNvSpPr txBox="1"/>
          <p:nvPr/>
        </p:nvSpPr>
        <p:spPr>
          <a:xfrm>
            <a:off x="9004301" y="35472104"/>
            <a:ext cx="20518796" cy="520198"/>
          </a:xfrm>
          <a:prstGeom prst="rect">
            <a:avLst/>
          </a:prstGeom>
          <a:noFill/>
          <a:ln>
            <a:noFill/>
          </a:ln>
        </p:spPr>
        <p:txBody>
          <a:bodyPr spcFirstLastPara="1" wrap="square" lIns="102957" tIns="51478" rIns="102957" bIns="51478" anchor="t" anchorCtr="0">
            <a:noAutofit/>
          </a:bodyPr>
          <a:lstStyle/>
          <a:p>
            <a:pPr algn="r"/>
            <a:r>
              <a:rPr lang="en-US" sz="2000" b="1" dirty="0">
                <a:solidFill>
                  <a:schemeClr val="bg1"/>
                </a:solidFill>
                <a:latin typeface="Helvetica" panose="020B0604020202020204" pitchFamily="34" charset="0"/>
                <a:cs typeface="Helvetica" panose="020B0604020202020204" pitchFamily="34" charset="0"/>
              </a:rPr>
              <a:t>[1] Mathias Gruber, </a:t>
            </a:r>
            <a:r>
              <a:rPr lang="en-US" sz="2000" b="1" dirty="0" err="1">
                <a:solidFill>
                  <a:schemeClr val="bg1"/>
                </a:solidFill>
                <a:latin typeface="Helvetica" panose="020B0604020202020204" pitchFamily="34" charset="0"/>
                <a:cs typeface="Helvetica" panose="020B0604020202020204" pitchFamily="34" charset="0"/>
              </a:rPr>
              <a:t>PConv-Keras</a:t>
            </a:r>
            <a:r>
              <a:rPr lang="en-US" sz="2000" b="1" dirty="0">
                <a:solidFill>
                  <a:schemeClr val="bg1"/>
                </a:solidFill>
                <a:latin typeface="Helvetica" panose="020B0604020202020204" pitchFamily="34" charset="0"/>
                <a:cs typeface="Helvetica" panose="020B0604020202020204" pitchFamily="34" charset="0"/>
              </a:rPr>
              <a:t>, (2018), GitHub repository, https://github.com/MathiasGruber/PConv-Keras</a:t>
            </a:r>
          </a:p>
        </p:txBody>
      </p:sp>
      <p:sp>
        <p:nvSpPr>
          <p:cNvPr id="39" name="Google Shape;119;p13">
            <a:extLst>
              <a:ext uri="{FF2B5EF4-FFF2-40B4-BE49-F238E27FC236}">
                <a16:creationId xmlns:a16="http://schemas.microsoft.com/office/drawing/2014/main" id="{D75284DB-EF9F-41AA-AD55-627FE5231AD1}"/>
              </a:ext>
            </a:extLst>
          </p:cNvPr>
          <p:cNvSpPr txBox="1"/>
          <p:nvPr/>
        </p:nvSpPr>
        <p:spPr>
          <a:xfrm>
            <a:off x="722455" y="37534584"/>
            <a:ext cx="13814022" cy="4655834"/>
          </a:xfrm>
          <a:prstGeom prst="rect">
            <a:avLst/>
          </a:prstGeom>
          <a:noFill/>
          <a:ln>
            <a:noFill/>
          </a:ln>
        </p:spPr>
        <p:txBody>
          <a:bodyPr spcFirstLastPara="1" wrap="square" lIns="82932" tIns="82932" rIns="82932" bIns="82932" anchor="t" anchorCtr="0">
            <a:noAutofit/>
          </a:bodyPr>
          <a:lstStyle/>
          <a:p>
            <a:pPr defTabSz="914400">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More Data:</a:t>
            </a:r>
            <a:endParaRPr lang="en-CA" sz="3600" kern="0" dirty="0">
              <a:solidFill>
                <a:srgbClr val="000000"/>
              </a:solidFill>
              <a:latin typeface="Helvetica" panose="020B0604020202020204" pitchFamily="34" charset="0"/>
              <a:cs typeface="Helvetica" panose="020B0604020202020204" pitchFamily="34" charset="0"/>
              <a:sym typeface="Arial"/>
            </a:endParaRPr>
          </a:p>
          <a:p>
            <a:pPr algn="just" defTabSz="914400">
              <a:lnSpc>
                <a:spcPct val="150000"/>
              </a:lnSpc>
              <a:buClr>
                <a:srgbClr val="000000"/>
              </a:buClr>
              <a:buFont typeface="Arial"/>
              <a:buNone/>
            </a:pPr>
            <a:r>
              <a:rPr lang="en-CA" sz="3200" kern="0" dirty="0">
                <a:solidFill>
                  <a:srgbClr val="FFFFFF"/>
                </a:solidFill>
                <a:latin typeface="Helvetica" panose="020B0604020202020204" pitchFamily="34" charset="0"/>
                <a:cs typeface="Helvetica" panose="020B0604020202020204" pitchFamily="34" charset="0"/>
                <a:sym typeface="Arial"/>
              </a:rPr>
              <a:t>Our network was trained on ImageNet data, whereas the original authors trained on multiple datasets for best results. Therefore more data and training would help.  In terms of VFX production, adding frames manually painted by artists to the end of the training set could provide added assistance in specializing the net for use on the shot.</a:t>
            </a:r>
          </a:p>
        </p:txBody>
      </p:sp>
      <p:sp>
        <p:nvSpPr>
          <p:cNvPr id="42" name="Google Shape;110;p13">
            <a:extLst>
              <a:ext uri="{FF2B5EF4-FFF2-40B4-BE49-F238E27FC236}">
                <a16:creationId xmlns:a16="http://schemas.microsoft.com/office/drawing/2014/main" id="{AAF73290-D949-4A04-96F3-D3CF39CDEB7E}"/>
              </a:ext>
            </a:extLst>
          </p:cNvPr>
          <p:cNvSpPr txBox="1"/>
          <p:nvPr/>
        </p:nvSpPr>
        <p:spPr>
          <a:xfrm>
            <a:off x="817784" y="30933733"/>
            <a:ext cx="6504831" cy="522753"/>
          </a:xfrm>
          <a:prstGeom prst="rect">
            <a:avLst/>
          </a:prstGeom>
          <a:noFill/>
          <a:ln>
            <a:noFill/>
          </a:ln>
        </p:spPr>
        <p:txBody>
          <a:bodyPr spcFirstLastPara="1" wrap="square" lIns="102957" tIns="51478" rIns="102957" bIns="51478" anchor="t" anchorCtr="0">
            <a:noAutofit/>
          </a:bodyPr>
          <a:lstStyle/>
          <a:p>
            <a:pPr algn="ctr" defTabSz="914400">
              <a:buClr>
                <a:srgbClr val="000000"/>
              </a:buClr>
              <a:buFont typeface="Arial"/>
              <a:buNone/>
            </a:pPr>
            <a:r>
              <a:rPr lang="en-US" sz="2700" b="1" kern="0" dirty="0">
                <a:solidFill>
                  <a:srgbClr val="F9F800"/>
                </a:solidFill>
                <a:latin typeface="Helvetica" panose="020B0604020202020204" pitchFamily="34" charset="0"/>
                <a:cs typeface="Helvetica" panose="020B0604020202020204" pitchFamily="34" charset="0"/>
                <a:sym typeface="Arial"/>
              </a:rPr>
              <a:t>Mask</a:t>
            </a:r>
            <a:endParaRPr lang="en-US" sz="1400" kern="0" dirty="0">
              <a:solidFill>
                <a:srgbClr val="F9F800"/>
              </a:solidFill>
              <a:latin typeface="Helvetica" panose="020B0604020202020204" pitchFamily="34" charset="0"/>
              <a:cs typeface="Helvetica" panose="020B0604020202020204" pitchFamily="34" charset="0"/>
              <a:sym typeface="Arial"/>
            </a:endParaRPr>
          </a:p>
        </p:txBody>
      </p:sp>
      <p:sp>
        <p:nvSpPr>
          <p:cNvPr id="41" name="Google Shape;119;p13">
            <a:extLst>
              <a:ext uri="{FF2B5EF4-FFF2-40B4-BE49-F238E27FC236}">
                <a16:creationId xmlns:a16="http://schemas.microsoft.com/office/drawing/2014/main" id="{F2C52F99-A01F-4581-8301-B094FFFBD733}"/>
              </a:ext>
            </a:extLst>
          </p:cNvPr>
          <p:cNvSpPr txBox="1"/>
          <p:nvPr/>
        </p:nvSpPr>
        <p:spPr>
          <a:xfrm>
            <a:off x="15736396" y="37534584"/>
            <a:ext cx="13645117" cy="4899695"/>
          </a:xfrm>
          <a:prstGeom prst="rect">
            <a:avLst/>
          </a:prstGeom>
          <a:noFill/>
          <a:ln>
            <a:noFill/>
          </a:ln>
        </p:spPr>
        <p:txBody>
          <a:bodyPr spcFirstLastPara="1" wrap="square" lIns="82932" tIns="82932" rIns="82932" bIns="82932" anchor="t" anchorCtr="0">
            <a:noAutofit/>
          </a:bodyPr>
          <a:lstStyle/>
          <a:p>
            <a:pPr algn="just" defTabSz="914400">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Modifying the Network:</a:t>
            </a:r>
            <a:endParaRPr lang="en-CA" sz="3600" kern="0" dirty="0">
              <a:solidFill>
                <a:srgbClr val="000000"/>
              </a:solidFill>
              <a:latin typeface="Helvetica" panose="020B0604020202020204" pitchFamily="34" charset="0"/>
              <a:cs typeface="Helvetica" panose="020B0604020202020204" pitchFamily="34" charset="0"/>
              <a:sym typeface="Arial"/>
            </a:endParaRPr>
          </a:p>
          <a:p>
            <a:pPr algn="just" defTabSz="914400">
              <a:lnSpc>
                <a:spcPct val="150000"/>
              </a:lnSpc>
              <a:buClr>
                <a:srgbClr val="000000"/>
              </a:buClr>
              <a:buFont typeface="Arial"/>
              <a:buNone/>
            </a:pPr>
            <a:r>
              <a:rPr lang="en-CA" sz="3200" kern="0" dirty="0">
                <a:solidFill>
                  <a:srgbClr val="FFFFFF"/>
                </a:solidFill>
                <a:latin typeface="Helvetica" panose="020B0604020202020204" pitchFamily="34" charset="0"/>
                <a:cs typeface="Helvetica" panose="020B0604020202020204" pitchFamily="34" charset="0"/>
                <a:sym typeface="Arial"/>
              </a:rPr>
              <a:t>This CNN only looks at each image in isolation. Combining this network with an LSTM may remove the “flickering” present when the images are shown in sequence. Furthermore, this network only accepts low resolution images. Modifying the network to accept higher resolutions may result in better predictions, though will also require longer training time.</a:t>
            </a:r>
          </a:p>
          <a:p>
            <a:pPr algn="just" defTabSz="914400">
              <a:lnSpc>
                <a:spcPct val="150000"/>
              </a:lnSpc>
              <a:buClr>
                <a:srgbClr val="000000"/>
              </a:buClr>
              <a:buFont typeface="Arial"/>
              <a:buNone/>
            </a:pPr>
            <a:endParaRPr lang="en-CA" sz="3600" kern="0" dirty="0">
              <a:solidFill>
                <a:srgbClr val="FFFFFF"/>
              </a:solidFill>
              <a:latin typeface="Helvetica" panose="020B0604020202020204" pitchFamily="34" charset="0"/>
              <a:cs typeface="Helvetica" panose="020B0604020202020204" pitchFamily="34" charset="0"/>
              <a:sym typeface="Arial"/>
            </a:endParaRPr>
          </a:p>
        </p:txBody>
      </p:sp>
      <mc:AlternateContent xmlns:mc="http://schemas.openxmlformats.org/markup-compatibility/2006">
        <mc:Choice xmlns:a14="http://schemas.microsoft.com/office/drawing/2010/main" Requires="a14">
          <p:sp>
            <p:nvSpPr>
              <p:cNvPr id="43" name="Google Shape;119;p13">
                <a:extLst>
                  <a:ext uri="{FF2B5EF4-FFF2-40B4-BE49-F238E27FC236}">
                    <a16:creationId xmlns:a16="http://schemas.microsoft.com/office/drawing/2014/main" id="{F476F8EC-6E31-4028-BBB0-F76A8BF2C050}"/>
                  </a:ext>
                </a:extLst>
              </p:cNvPr>
              <p:cNvSpPr txBox="1"/>
              <p:nvPr/>
            </p:nvSpPr>
            <p:spPr>
              <a:xfrm>
                <a:off x="727957" y="13428494"/>
                <a:ext cx="13808519" cy="2243679"/>
              </a:xfrm>
              <a:prstGeom prst="rect">
                <a:avLst/>
              </a:prstGeom>
              <a:noFill/>
              <a:ln>
                <a:noFill/>
              </a:ln>
            </p:spPr>
            <p:txBody>
              <a:bodyPr spcFirstLastPara="1" wrap="square" lIns="82932" tIns="82932" rIns="82932" bIns="82932" anchor="t" anchorCtr="0">
                <a:noAutofit/>
              </a:bodyPr>
              <a:lstStyle/>
              <a:p>
                <a:pPr defTabSz="914400">
                  <a:buClr>
                    <a:srgbClr val="000000"/>
                  </a:buClr>
                </a:pPr>
                <a:r>
                  <a:rPr lang="en-US" sz="3600" b="1" kern="0" dirty="0">
                    <a:solidFill>
                      <a:srgbClr val="FFFFFF"/>
                    </a:solidFill>
                    <a:latin typeface="Helvetica" pitchFamily="2" charset="0"/>
                    <a:cs typeface="Arial"/>
                    <a:sym typeface="Arial"/>
                  </a:rPr>
                  <a:t>Convolutional Layer Input:</a:t>
                </a:r>
                <a:endParaRPr lang="en-US" sz="3600" kern="0" dirty="0">
                  <a:solidFill>
                    <a:srgbClr val="FFFFFF"/>
                  </a:solidFill>
                  <a:latin typeface="Helvetica" panose="020B0604020202020204" pitchFamily="34" charset="0"/>
                  <a:cs typeface="Helvetica" panose="020B0604020202020204" pitchFamily="34" charset="0"/>
                  <a:sym typeface="Arial"/>
                </a:endParaRPr>
              </a:p>
              <a:p>
                <a:pPr algn="just" defTabSz="914400">
                  <a:lnSpc>
                    <a:spcPct val="150000"/>
                  </a:lnSpc>
                  <a:buClr>
                    <a:srgbClr val="000000"/>
                  </a:buClr>
                  <a:buFont typeface="Arial"/>
                  <a:buNone/>
                </a:pPr>
                <a:r>
                  <a:rPr lang="en-US" sz="3200" kern="0" dirty="0">
                    <a:solidFill>
                      <a:srgbClr val="FFFFFF"/>
                    </a:solidFill>
                    <a:latin typeface="Helvetica" panose="020B0604020202020204" pitchFamily="34" charset="0"/>
                    <a:cs typeface="Helvetica" panose="020B0604020202020204" pitchFamily="34" charset="0"/>
                    <a:sym typeface="Arial"/>
                  </a:rPr>
                  <a:t>Let </a:t>
                </a:r>
                <a14:m>
                  <m:oMath xmlns:m="http://schemas.openxmlformats.org/officeDocument/2006/math">
                    <m:sSup>
                      <m:sSupPr>
                        <m:ctrlPr>
                          <a:rPr lang="en-CA" sz="3200" i="1" kern="0">
                            <a:solidFill>
                              <a:srgbClr val="FFFFFF"/>
                            </a:solidFill>
                            <a:latin typeface="Cambria Math" panose="02040503050406030204" pitchFamily="18" charset="0"/>
                            <a:sym typeface="Arial"/>
                          </a:rPr>
                        </m:ctrlPr>
                      </m:sSupPr>
                      <m:e>
                        <m:r>
                          <a:rPr lang="en-CA" sz="3200" b="1" i="1" kern="0">
                            <a:solidFill>
                              <a:srgbClr val="FFFFFF"/>
                            </a:solidFill>
                            <a:latin typeface="Cambria Math" panose="02040503050406030204" pitchFamily="18" charset="0"/>
                            <a:sym typeface="Arial"/>
                          </a:rPr>
                          <m:t>𝑾</m:t>
                        </m:r>
                      </m:e>
                      <m:sup>
                        <m:r>
                          <a:rPr lang="en-CA" sz="3200" i="1" kern="0">
                            <a:solidFill>
                              <a:srgbClr val="FFFFFF"/>
                            </a:solidFill>
                            <a:latin typeface="Cambria Math" panose="02040503050406030204" pitchFamily="18" charset="0"/>
                            <a:sym typeface="Arial"/>
                          </a:rPr>
                          <m:t>𝑇</m:t>
                        </m:r>
                      </m:sup>
                    </m:sSup>
                  </m:oMath>
                </a14:m>
                <a:r>
                  <a:rPr lang="en-US" sz="3200" kern="0" dirty="0">
                    <a:solidFill>
                      <a:srgbClr val="FFFFFF"/>
                    </a:solidFill>
                    <a:latin typeface="Helvetica" panose="020B0604020202020204" pitchFamily="34" charset="0"/>
                    <a:cs typeface="Helvetica" panose="020B0604020202020204" pitchFamily="34" charset="0"/>
                    <a:sym typeface="Arial"/>
                  </a:rPr>
                  <a:t> be the weights for the convolution filter and </a:t>
                </a:r>
                <a14:m>
                  <m:oMath xmlns:m="http://schemas.openxmlformats.org/officeDocument/2006/math">
                    <m:r>
                      <a:rPr lang="en-CA" sz="3200" i="1" kern="0">
                        <a:solidFill>
                          <a:srgbClr val="FFFFFF"/>
                        </a:solidFill>
                        <a:latin typeface="Cambria Math" panose="02040503050406030204" pitchFamily="18" charset="0"/>
                        <a:ea typeface="Cambria Math" panose="02040503050406030204" pitchFamily="18" charset="0"/>
                        <a:sym typeface="Arial"/>
                      </a:rPr>
                      <m:t>𝑏</m:t>
                    </m:r>
                  </m:oMath>
                </a14:m>
                <a:r>
                  <a:rPr lang="en-US" sz="3200" kern="0" dirty="0">
                    <a:solidFill>
                      <a:srgbClr val="FFFFFF"/>
                    </a:solidFill>
                    <a:latin typeface="Helvetica" panose="020B0604020202020204" pitchFamily="34" charset="0"/>
                    <a:cs typeface="Helvetica" panose="020B0604020202020204" pitchFamily="34" charset="0"/>
                    <a:sym typeface="Arial"/>
                  </a:rPr>
                  <a:t> be the corresponding bias. </a:t>
                </a:r>
                <a14:m>
                  <m:oMath xmlns:m="http://schemas.openxmlformats.org/officeDocument/2006/math">
                    <m:r>
                      <a:rPr lang="en-CA" sz="3200" b="1" i="1" kern="0">
                        <a:solidFill>
                          <a:srgbClr val="FFFFFF"/>
                        </a:solidFill>
                        <a:latin typeface="Cambria Math" panose="02040503050406030204" pitchFamily="18" charset="0"/>
                        <a:sym typeface="Arial"/>
                      </a:rPr>
                      <m:t>𝑿</m:t>
                    </m:r>
                  </m:oMath>
                </a14:m>
                <a:r>
                  <a:rPr lang="en-US" sz="3200" kern="0" dirty="0">
                    <a:solidFill>
                      <a:srgbClr val="FFFFFF"/>
                    </a:solidFill>
                    <a:latin typeface="Helvetica" panose="020B0604020202020204" pitchFamily="34" charset="0"/>
                    <a:cs typeface="Helvetica" panose="020B0604020202020204" pitchFamily="34" charset="0"/>
                    <a:sym typeface="Arial"/>
                  </a:rPr>
                  <a:t> are the pixels values for the current convolution window and </a:t>
                </a:r>
                <a14:m>
                  <m:oMath xmlns:m="http://schemas.openxmlformats.org/officeDocument/2006/math">
                    <m:r>
                      <a:rPr lang="en-CA" sz="3200" b="1" i="1" kern="0">
                        <a:solidFill>
                          <a:srgbClr val="FFFFFF"/>
                        </a:solidFill>
                        <a:latin typeface="Cambria Math" panose="02040503050406030204" pitchFamily="18" charset="0"/>
                        <a:ea typeface="Cambria Math" panose="02040503050406030204" pitchFamily="18" charset="0"/>
                        <a:sym typeface="Arial"/>
                      </a:rPr>
                      <m:t>𝑴</m:t>
                    </m:r>
                  </m:oMath>
                </a14:m>
                <a:r>
                  <a:rPr lang="en-US" sz="3200" kern="0" dirty="0">
                    <a:solidFill>
                      <a:srgbClr val="FFFFFF"/>
                    </a:solidFill>
                    <a:latin typeface="Helvetica" panose="020B0604020202020204" pitchFamily="34" charset="0"/>
                    <a:cs typeface="Helvetica" panose="020B0604020202020204" pitchFamily="34" charset="0"/>
                    <a:sym typeface="Arial"/>
                  </a:rPr>
                  <a:t> is the corresponding binary mask. </a:t>
                </a:r>
                <a:endParaRPr lang="en-CA" sz="2800" kern="0" dirty="0">
                  <a:solidFill>
                    <a:srgbClr val="FFFFFF"/>
                  </a:solidFill>
                  <a:latin typeface="Helvetica" panose="020B0604020202020204" pitchFamily="34" charset="0"/>
                  <a:cs typeface="Helvetica" panose="020B0604020202020204" pitchFamily="34" charset="0"/>
                  <a:sym typeface="Arial"/>
                </a:endParaRPr>
              </a:p>
            </p:txBody>
          </p:sp>
        </mc:Choice>
        <mc:Fallback>
          <p:sp>
            <p:nvSpPr>
              <p:cNvPr id="43" name="Google Shape;119;p13">
                <a:extLst>
                  <a:ext uri="{FF2B5EF4-FFF2-40B4-BE49-F238E27FC236}">
                    <a16:creationId xmlns:a16="http://schemas.microsoft.com/office/drawing/2014/main" id="{F476F8EC-6E31-4028-BBB0-F76A8BF2C050}"/>
                  </a:ext>
                </a:extLst>
              </p:cNvPr>
              <p:cNvSpPr txBox="1">
                <a:spLocks noRot="1" noChangeAspect="1" noMove="1" noResize="1" noEditPoints="1" noAdjustHandles="1" noChangeArrowheads="1" noChangeShapeType="1" noTextEdit="1"/>
              </p:cNvSpPr>
              <p:nvPr/>
            </p:nvSpPr>
            <p:spPr>
              <a:xfrm>
                <a:off x="727957" y="13428494"/>
                <a:ext cx="13808519" cy="2243679"/>
              </a:xfrm>
              <a:prstGeom prst="rect">
                <a:avLst/>
              </a:prstGeom>
              <a:blipFill>
                <a:blip r:embed="rId9"/>
                <a:stretch>
                  <a:fillRect l="-1368" t="-2717" r="-1192" b="-32880"/>
                </a:stretch>
              </a:blipFill>
              <a:ln>
                <a:noFill/>
              </a:ln>
            </p:spPr>
            <p:txBody>
              <a:bodyPr/>
              <a:lstStyle/>
              <a:p>
                <a:r>
                  <a:rPr lang="en-US">
                    <a:noFill/>
                  </a:rPr>
                  <a:t> </a:t>
                </a:r>
              </a:p>
            </p:txBody>
          </p:sp>
        </mc:Fallback>
      </mc:AlternateContent>
      <p:sp>
        <p:nvSpPr>
          <p:cNvPr id="46" name="Google Shape;94;p13">
            <a:hlinkClick r:id="rId4" action="ppaction://hlinksldjump"/>
            <a:extLst>
              <a:ext uri="{FF2B5EF4-FFF2-40B4-BE49-F238E27FC236}">
                <a16:creationId xmlns:a16="http://schemas.microsoft.com/office/drawing/2014/main" id="{4B880625-F1EF-4130-9990-5CCCBA59ED09}"/>
              </a:ext>
            </a:extLst>
          </p:cNvPr>
          <p:cNvSpPr/>
          <p:nvPr/>
        </p:nvSpPr>
        <p:spPr>
          <a:xfrm>
            <a:off x="727958" y="11780361"/>
            <a:ext cx="28734854" cy="1254668"/>
          </a:xfrm>
          <a:prstGeom prst="roundRect">
            <a:avLst>
              <a:gd name="adj" fmla="val 16667"/>
            </a:avLst>
          </a:prstGeom>
          <a:solidFill>
            <a:srgbClr val="A6192E"/>
          </a:solidFill>
          <a:ln>
            <a:noFill/>
          </a:ln>
          <a:effectLst/>
        </p:spPr>
        <p:txBody>
          <a:bodyPr spcFirstLastPara="1" wrap="square" lIns="302316" tIns="151147" rIns="302316" bIns="151147" anchor="ctr" anchorCtr="0">
            <a:noAutofit/>
          </a:bodyPr>
          <a:lstStyle/>
          <a:p>
            <a:pPr algn="ctr" defTabSz="914400">
              <a:buClr>
                <a:srgbClr val="000000"/>
              </a:buClr>
              <a:buFont typeface="Arial"/>
              <a:buNone/>
            </a:pPr>
            <a:r>
              <a:rPr lang="en-US" sz="4400" b="1" kern="0">
                <a:solidFill>
                  <a:srgbClr val="FFFFFF"/>
                </a:solidFill>
                <a:latin typeface="Helvetica" pitchFamily="2" charset="0"/>
                <a:ea typeface="Calibri"/>
                <a:cs typeface="Calibri"/>
                <a:sym typeface="Calibri"/>
              </a:rPr>
              <a:t>Approach</a:t>
            </a:r>
            <a:endParaRPr sz="1600" b="1" kern="0" dirty="0">
              <a:solidFill>
                <a:srgbClr val="FFFFFF"/>
              </a:solidFill>
              <a:latin typeface="Helvetica" pitchFamily="2" charset="0"/>
              <a:cs typeface="Arial"/>
              <a:sym typeface="Arial"/>
            </a:endParaRP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3B3AC734-A0F5-44C3-8B25-6517ACFDB52A}"/>
                  </a:ext>
                </a:extLst>
              </p:cNvPr>
              <p:cNvSpPr txBox="1"/>
              <p:nvPr/>
            </p:nvSpPr>
            <p:spPr>
              <a:xfrm>
                <a:off x="15383931" y="16226429"/>
                <a:ext cx="13997585" cy="1740092"/>
              </a:xfrm>
              <a:prstGeom prst="rect">
                <a:avLst/>
              </a:prstGeom>
              <a:noFill/>
            </p:spPr>
            <p:txBody>
              <a:bodyPr wrap="square" rtlCol="0">
                <a:spAutoFit/>
              </a:bodyPr>
              <a:lstStyle/>
              <a:p>
                <a:pPr defTabSz="914400">
                  <a:lnSpc>
                    <a:spcPct val="150000"/>
                  </a:lnSpc>
                  <a:buClr>
                    <a:srgbClr val="000000"/>
                  </a:buClr>
                  <a:buFont typeface="Arial"/>
                  <a:buNone/>
                </a:pPr>
                <a14:m>
                  <m:oMathPara xmlns:m="http://schemas.openxmlformats.org/officeDocument/2006/math">
                    <m:oMathParaPr>
                      <m:jc m:val="center"/>
                    </m:oMathParaPr>
                    <m:oMath xmlns:m="http://schemas.openxmlformats.org/officeDocument/2006/math">
                      <m:sSup>
                        <m:sSupPr>
                          <m:ctrlPr>
                            <a:rPr lang="en-CA" sz="3200" i="1" kern="0" smtClean="0">
                              <a:solidFill>
                                <a:srgbClr val="FFFFFF"/>
                              </a:solidFill>
                              <a:latin typeface="Cambria Math" panose="02040503050406030204" pitchFamily="18" charset="0"/>
                              <a:sym typeface="Arial"/>
                            </a:rPr>
                          </m:ctrlPr>
                        </m:sSupPr>
                        <m:e>
                          <m:r>
                            <a:rPr lang="en-CA" sz="3200" i="1" kern="0" smtClean="0">
                              <a:solidFill>
                                <a:srgbClr val="FFFFFF"/>
                              </a:solidFill>
                              <a:latin typeface="Cambria Math" panose="02040503050406030204" pitchFamily="18" charset="0"/>
                              <a:sym typeface="Arial"/>
                            </a:rPr>
                            <m:t>𝑚</m:t>
                          </m:r>
                        </m:e>
                        <m:sup>
                          <m:r>
                            <a:rPr lang="en-CA" sz="3200" i="1" kern="0" smtClean="0">
                              <a:solidFill>
                                <a:srgbClr val="FFFFFF"/>
                              </a:solidFill>
                              <a:latin typeface="Cambria Math" panose="02040503050406030204" pitchFamily="18" charset="0"/>
                              <a:sym typeface="Arial"/>
                            </a:rPr>
                            <m:t>′</m:t>
                          </m:r>
                        </m:sup>
                      </m:sSup>
                      <m:r>
                        <a:rPr lang="en-CA" sz="3200" i="1" kern="0" smtClean="0">
                          <a:solidFill>
                            <a:srgbClr val="FFFFFF"/>
                          </a:solidFill>
                          <a:latin typeface="Cambria Math" panose="02040503050406030204" pitchFamily="18" charset="0"/>
                          <a:sym typeface="Arial"/>
                        </a:rPr>
                        <m:t>=</m:t>
                      </m:r>
                      <m:d>
                        <m:dPr>
                          <m:begChr m:val="{"/>
                          <m:endChr m:val=""/>
                          <m:ctrlPr>
                            <a:rPr lang="en-CA" sz="3200" i="1" kern="0" smtClean="0">
                              <a:solidFill>
                                <a:srgbClr val="FFFFFF"/>
                              </a:solidFill>
                              <a:latin typeface="Cambria Math" panose="02040503050406030204" pitchFamily="18" charset="0"/>
                              <a:sym typeface="Arial"/>
                            </a:rPr>
                          </m:ctrlPr>
                        </m:dPr>
                        <m:e>
                          <m:eqArr>
                            <m:eqArrPr>
                              <m:ctrlPr>
                                <a:rPr lang="en-CA" sz="3200" i="1" kern="0" smtClean="0">
                                  <a:solidFill>
                                    <a:srgbClr val="FFFFFF"/>
                                  </a:solidFill>
                                  <a:latin typeface="Cambria Math" panose="02040503050406030204" pitchFamily="18" charset="0"/>
                                  <a:sym typeface="Arial"/>
                                </a:rPr>
                              </m:ctrlPr>
                            </m:eqArrPr>
                            <m:e>
                              <m:r>
                                <a:rPr lang="en-CA" sz="3200" i="1" kern="0" smtClean="0">
                                  <a:solidFill>
                                    <a:srgbClr val="FFFFFF"/>
                                  </a:solidFill>
                                  <a:latin typeface="Cambria Math" panose="02040503050406030204" pitchFamily="18" charset="0"/>
                                  <a:sym typeface="Arial"/>
                                </a:rPr>
                                <m:t>1,</m:t>
                              </m:r>
                              <m:r>
                                <a:rPr lang="en-CA" sz="3200" kern="0" smtClean="0">
                                  <a:solidFill>
                                    <a:srgbClr val="FFFFFF"/>
                                  </a:solidFill>
                                  <a:latin typeface="Cambria Math" panose="02040503050406030204" pitchFamily="18" charset="0"/>
                                  <a:sym typeface="Arial"/>
                                </a:rPr>
                                <m:t> </m:t>
                              </m:r>
                              <m:r>
                                <a:rPr lang="en-US" sz="3200" b="0" i="0" kern="0" smtClean="0">
                                  <a:solidFill>
                                    <a:srgbClr val="FFFFFF"/>
                                  </a:solidFill>
                                  <a:latin typeface="Cambria Math" panose="02040503050406030204" pitchFamily="18" charset="0"/>
                                  <a:sym typeface="Arial"/>
                                </a:rPr>
                                <m:t> </m:t>
                              </m:r>
                              <m:r>
                                <m:rPr>
                                  <m:sty m:val="p"/>
                                </m:rPr>
                                <a:rPr lang="en-CA" sz="3200" kern="0">
                                  <a:solidFill>
                                    <a:srgbClr val="FFFFFF"/>
                                  </a:solidFill>
                                  <a:latin typeface="Cambria Math" panose="02040503050406030204" pitchFamily="18" charset="0"/>
                                  <a:ea typeface="Cambria Math" panose="02040503050406030204" pitchFamily="18" charset="0"/>
                                  <a:sym typeface="Arial"/>
                                </a:rPr>
                                <m:t>if</m:t>
                              </m:r>
                              <m:r>
                                <a:rPr lang="en-CA" sz="3200" kern="0">
                                  <a:solidFill>
                                    <a:srgbClr val="FFFFFF"/>
                                  </a:solidFill>
                                  <a:latin typeface="Cambria Math" panose="02040503050406030204" pitchFamily="18" charset="0"/>
                                  <a:ea typeface="Cambria Math" panose="02040503050406030204" pitchFamily="18" charset="0"/>
                                  <a:sym typeface="Arial"/>
                                </a:rPr>
                                <m:t> </m:t>
                              </m:r>
                              <m:r>
                                <m:rPr>
                                  <m:sty m:val="p"/>
                                </m:rPr>
                                <a:rPr lang="en-CA" sz="3200" kern="0">
                                  <a:solidFill>
                                    <a:srgbClr val="FFFFFF"/>
                                  </a:solidFill>
                                  <a:latin typeface="Cambria Math" panose="02040503050406030204" pitchFamily="18" charset="0"/>
                                  <a:ea typeface="Cambria Math" panose="02040503050406030204" pitchFamily="18" charset="0"/>
                                  <a:sym typeface="Arial"/>
                                </a:rPr>
                                <m:t>sum</m:t>
                              </m:r>
                              <m:d>
                                <m:dPr>
                                  <m:ctrlPr>
                                    <a:rPr lang="en-CA" sz="3200" b="1" i="1" kern="0">
                                      <a:solidFill>
                                        <a:srgbClr val="FFFFFF"/>
                                      </a:solidFill>
                                      <a:latin typeface="Cambria Math" panose="02040503050406030204" pitchFamily="18" charset="0"/>
                                      <a:ea typeface="Cambria Math" panose="02040503050406030204" pitchFamily="18" charset="0"/>
                                      <a:sym typeface="Arial"/>
                                    </a:rPr>
                                  </m:ctrlPr>
                                </m:dPr>
                                <m:e>
                                  <m:r>
                                    <a:rPr lang="en-CA" sz="3200" b="1" i="1" kern="0">
                                      <a:solidFill>
                                        <a:srgbClr val="FFFFFF"/>
                                      </a:solidFill>
                                      <a:latin typeface="Cambria Math" panose="02040503050406030204" pitchFamily="18" charset="0"/>
                                      <a:ea typeface="Cambria Math" panose="02040503050406030204" pitchFamily="18" charset="0"/>
                                      <a:sym typeface="Arial"/>
                                    </a:rPr>
                                    <m:t>𝑴</m:t>
                                  </m:r>
                                </m:e>
                              </m:d>
                              <m:r>
                                <a:rPr lang="en-CA" sz="3200" kern="0">
                                  <a:solidFill>
                                    <a:srgbClr val="FFFFFF"/>
                                  </a:solidFill>
                                  <a:latin typeface="Cambria Math" panose="02040503050406030204" pitchFamily="18" charset="0"/>
                                  <a:ea typeface="Cambria Math" panose="02040503050406030204" pitchFamily="18" charset="0"/>
                                  <a:sym typeface="Arial"/>
                                </a:rPr>
                                <m:t>&gt;0</m:t>
                              </m:r>
                            </m:e>
                            <m:e>
                              <m:r>
                                <a:rPr lang="en-CA" sz="3200" i="1" kern="0" smtClean="0">
                                  <a:solidFill>
                                    <a:srgbClr val="FFFFFF"/>
                                  </a:solidFill>
                                  <a:latin typeface="Cambria Math" panose="02040503050406030204" pitchFamily="18" charset="0"/>
                                  <a:sym typeface="Arial"/>
                                </a:rPr>
                                <m:t>&amp;0, </m:t>
                              </m:r>
                              <m:r>
                                <a:rPr lang="en-US" sz="3200" b="0" i="0" kern="0" smtClean="0">
                                  <a:solidFill>
                                    <a:srgbClr val="FFFFFF"/>
                                  </a:solidFill>
                                  <a:latin typeface="Cambria Math" panose="02040503050406030204" pitchFamily="18" charset="0"/>
                                  <a:sym typeface="Arial"/>
                                </a:rPr>
                                <m:t> </m:t>
                              </m:r>
                              <m:r>
                                <m:rPr>
                                  <m:sty m:val="p"/>
                                </m:rPr>
                                <a:rPr lang="en-CA" sz="3200" kern="0" smtClean="0">
                                  <a:solidFill>
                                    <a:srgbClr val="FFFFFF"/>
                                  </a:solidFill>
                                  <a:latin typeface="Cambria Math" panose="02040503050406030204" pitchFamily="18" charset="0"/>
                                  <a:sym typeface="Arial"/>
                                </a:rPr>
                                <m:t>otherwise</m:t>
                              </m:r>
                              <m:r>
                                <a:rPr lang="en-CA" sz="3200" kern="0" smtClean="0">
                                  <a:solidFill>
                                    <a:srgbClr val="FFFFFF"/>
                                  </a:solidFill>
                                  <a:latin typeface="Cambria Math" panose="02040503050406030204" pitchFamily="18" charset="0"/>
                                  <a:sym typeface="Arial"/>
                                </a:rPr>
                                <m:t>        </m:t>
                              </m:r>
                            </m:e>
                          </m:eqArr>
                        </m:e>
                      </m:d>
                    </m:oMath>
                  </m:oMathPara>
                </a14:m>
                <a:endParaRPr lang="en-US" sz="3200" kern="0" dirty="0">
                  <a:solidFill>
                    <a:srgbClr val="FFFFFF"/>
                  </a:solidFill>
                  <a:latin typeface="Arial"/>
                  <a:cs typeface="Arial"/>
                  <a:sym typeface="Arial"/>
                </a:endParaRPr>
              </a:p>
            </p:txBody>
          </p:sp>
        </mc:Choice>
        <mc:Fallback>
          <p:sp>
            <p:nvSpPr>
              <p:cNvPr id="52" name="TextBox 51">
                <a:extLst>
                  <a:ext uri="{FF2B5EF4-FFF2-40B4-BE49-F238E27FC236}">
                    <a16:creationId xmlns:a16="http://schemas.microsoft.com/office/drawing/2014/main" id="{3B3AC734-A0F5-44C3-8B25-6517ACFDB52A}"/>
                  </a:ext>
                </a:extLst>
              </p:cNvPr>
              <p:cNvSpPr txBox="1">
                <a:spLocks noRot="1" noChangeAspect="1" noMove="1" noResize="1" noEditPoints="1" noAdjustHandles="1" noChangeArrowheads="1" noChangeShapeType="1" noTextEdit="1"/>
              </p:cNvSpPr>
              <p:nvPr/>
            </p:nvSpPr>
            <p:spPr>
              <a:xfrm>
                <a:off x="15383931" y="16226429"/>
                <a:ext cx="13997585" cy="174009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AF9D316F-3C48-4047-B74E-8B9A5E41E017}"/>
                  </a:ext>
                </a:extLst>
              </p:cNvPr>
              <p:cNvSpPr txBox="1"/>
              <p:nvPr/>
            </p:nvSpPr>
            <p:spPr>
              <a:xfrm>
                <a:off x="722455" y="15672172"/>
                <a:ext cx="13877866" cy="2450607"/>
              </a:xfrm>
              <a:prstGeom prst="rect">
                <a:avLst/>
              </a:prstGeom>
              <a:noFill/>
            </p:spPr>
            <p:txBody>
              <a:bodyPr wrap="square" rtlCol="0">
                <a:spAutoFit/>
              </a:bodyPr>
              <a:lstStyle/>
              <a:p>
                <a:pPr algn="ctr" defTabSz="914400">
                  <a:lnSpc>
                    <a:spcPct val="150000"/>
                  </a:lnSpc>
                  <a:buClr>
                    <a:srgbClr val="000000"/>
                  </a:buClr>
                  <a:buFont typeface="Arial"/>
                  <a:buNone/>
                </a:pPr>
                <a14:m>
                  <m:oMath xmlns:m="http://schemas.openxmlformats.org/officeDocument/2006/math">
                    <m:sSup>
                      <m:sSupPr>
                        <m:ctrlPr>
                          <a:rPr lang="en-US" sz="3200" i="1" kern="0" smtClean="0">
                            <a:solidFill>
                              <a:srgbClr val="FFFFFF"/>
                            </a:solidFill>
                            <a:latin typeface="Cambria Math" panose="02040503050406030204" pitchFamily="18" charset="0"/>
                            <a:sym typeface="Arial"/>
                          </a:rPr>
                        </m:ctrlPr>
                      </m:sSupPr>
                      <m:e>
                        <m:r>
                          <a:rPr lang="en-CA" sz="3200" i="1" kern="0" smtClean="0">
                            <a:solidFill>
                              <a:srgbClr val="FFFFFF"/>
                            </a:solidFill>
                            <a:latin typeface="Cambria Math" panose="02040503050406030204" pitchFamily="18" charset="0"/>
                            <a:sym typeface="Arial"/>
                          </a:rPr>
                          <m:t>𝑥</m:t>
                        </m:r>
                      </m:e>
                      <m:sup>
                        <m:r>
                          <a:rPr lang="en-CA" sz="3200" i="1" kern="0" smtClean="0">
                            <a:solidFill>
                              <a:srgbClr val="FFFFFF"/>
                            </a:solidFill>
                            <a:latin typeface="Cambria Math" panose="02040503050406030204" pitchFamily="18" charset="0"/>
                            <a:sym typeface="Arial"/>
                          </a:rPr>
                          <m:t>′</m:t>
                        </m:r>
                      </m:sup>
                    </m:sSup>
                    <m:r>
                      <a:rPr lang="en-CA" sz="3200" i="1" kern="0" smtClean="0">
                        <a:solidFill>
                          <a:srgbClr val="FFFFFF"/>
                        </a:solidFill>
                        <a:latin typeface="Cambria Math" panose="02040503050406030204" pitchFamily="18" charset="0"/>
                        <a:sym typeface="Arial"/>
                      </a:rPr>
                      <m:t>=</m:t>
                    </m:r>
                    <m:d>
                      <m:dPr>
                        <m:begChr m:val="{"/>
                        <m:endChr m:val=""/>
                        <m:ctrlPr>
                          <a:rPr lang="en-CA" sz="3200" i="1" kern="0" smtClean="0">
                            <a:solidFill>
                              <a:srgbClr val="FFFFFF"/>
                            </a:solidFill>
                            <a:latin typeface="Cambria Math" panose="02040503050406030204" pitchFamily="18" charset="0"/>
                            <a:sym typeface="Arial"/>
                          </a:rPr>
                        </m:ctrlPr>
                      </m:dPr>
                      <m:e>
                        <m:eqArr>
                          <m:eqArrPr>
                            <m:ctrlPr>
                              <a:rPr lang="en-CA" sz="3200" i="1" kern="0" smtClean="0">
                                <a:solidFill>
                                  <a:srgbClr val="FFFFFF"/>
                                </a:solidFill>
                                <a:latin typeface="Cambria Math" panose="02040503050406030204" pitchFamily="18" charset="0"/>
                                <a:sym typeface="Arial"/>
                              </a:rPr>
                            </m:ctrlPr>
                          </m:eqArrPr>
                          <m:e>
                            <m:sSup>
                              <m:sSupPr>
                                <m:ctrlPr>
                                  <a:rPr lang="en-CA" sz="3200" i="1" kern="0" smtClean="0">
                                    <a:solidFill>
                                      <a:srgbClr val="FFFFFF"/>
                                    </a:solidFill>
                                    <a:latin typeface="Cambria Math" panose="02040503050406030204" pitchFamily="18" charset="0"/>
                                    <a:sym typeface="Arial"/>
                                  </a:rPr>
                                </m:ctrlPr>
                              </m:sSupPr>
                              <m:e>
                                <m:r>
                                  <a:rPr lang="en-CA" sz="3200" b="1" i="1" kern="0" smtClean="0">
                                    <a:solidFill>
                                      <a:srgbClr val="FFFFFF"/>
                                    </a:solidFill>
                                    <a:latin typeface="Cambria Math" panose="02040503050406030204" pitchFamily="18" charset="0"/>
                                    <a:sym typeface="Arial"/>
                                  </a:rPr>
                                  <m:t>𝑾</m:t>
                                </m:r>
                              </m:e>
                              <m:sup>
                                <m:r>
                                  <a:rPr lang="en-CA" sz="3200" i="1" kern="0" smtClean="0">
                                    <a:solidFill>
                                      <a:srgbClr val="FFFFFF"/>
                                    </a:solidFill>
                                    <a:latin typeface="Cambria Math" panose="02040503050406030204" pitchFamily="18" charset="0"/>
                                    <a:sym typeface="Arial"/>
                                  </a:rPr>
                                  <m:t>𝑇</m:t>
                                </m:r>
                              </m:sup>
                            </m:sSup>
                            <m:d>
                              <m:dPr>
                                <m:ctrlPr>
                                  <a:rPr lang="en-CA" sz="3200" i="1" kern="0" smtClean="0">
                                    <a:solidFill>
                                      <a:srgbClr val="FFFFFF"/>
                                    </a:solidFill>
                                    <a:latin typeface="Cambria Math" panose="02040503050406030204" pitchFamily="18" charset="0"/>
                                    <a:sym typeface="Arial"/>
                                  </a:rPr>
                                </m:ctrlPr>
                              </m:dPr>
                              <m:e>
                                <m:r>
                                  <a:rPr lang="en-CA" sz="3200" b="1" i="1" kern="0" smtClean="0">
                                    <a:solidFill>
                                      <a:srgbClr val="FFFFFF"/>
                                    </a:solidFill>
                                    <a:latin typeface="Cambria Math" panose="02040503050406030204" pitchFamily="18" charset="0"/>
                                    <a:sym typeface="Arial"/>
                                  </a:rPr>
                                  <m:t>𝑿</m:t>
                                </m:r>
                                <m:r>
                                  <a:rPr lang="en-CA" sz="3200" b="1" i="1" kern="0" smtClean="0">
                                    <a:solidFill>
                                      <a:srgbClr val="FFFFFF"/>
                                    </a:solidFill>
                                    <a:latin typeface="Cambria Math" panose="02040503050406030204" pitchFamily="18" charset="0"/>
                                    <a:ea typeface="Cambria Math" panose="02040503050406030204" pitchFamily="18" charset="0"/>
                                    <a:sym typeface="Arial"/>
                                  </a:rPr>
                                  <m:t>⨀</m:t>
                                </m:r>
                                <m:r>
                                  <a:rPr lang="en-CA" sz="3200" b="1" i="1" kern="0" smtClean="0">
                                    <a:solidFill>
                                      <a:srgbClr val="FFFFFF"/>
                                    </a:solidFill>
                                    <a:latin typeface="Cambria Math" panose="02040503050406030204" pitchFamily="18" charset="0"/>
                                    <a:ea typeface="Cambria Math" panose="02040503050406030204" pitchFamily="18" charset="0"/>
                                    <a:sym typeface="Arial"/>
                                  </a:rPr>
                                  <m:t>𝑴</m:t>
                                </m:r>
                              </m:e>
                            </m:d>
                            <m:f>
                              <m:fPr>
                                <m:ctrlPr>
                                  <a:rPr lang="en-CA" sz="3200" b="1" i="1" kern="0" smtClean="0">
                                    <a:solidFill>
                                      <a:srgbClr val="FFFFFF"/>
                                    </a:solidFill>
                                    <a:latin typeface="Cambria Math" panose="02040503050406030204" pitchFamily="18" charset="0"/>
                                    <a:ea typeface="Cambria Math" panose="02040503050406030204" pitchFamily="18" charset="0"/>
                                    <a:sym typeface="Arial"/>
                                  </a:rPr>
                                </m:ctrlPr>
                              </m:fPr>
                              <m:num>
                                <m:r>
                                  <a:rPr lang="en-CA" sz="3200" b="1" i="1" kern="0" smtClean="0">
                                    <a:solidFill>
                                      <a:srgbClr val="FFFFFF"/>
                                    </a:solidFill>
                                    <a:latin typeface="Cambria Math" panose="02040503050406030204" pitchFamily="18" charset="0"/>
                                    <a:ea typeface="Cambria Math" panose="02040503050406030204" pitchFamily="18" charset="0"/>
                                    <a:sym typeface="Arial"/>
                                  </a:rPr>
                                  <m:t>𝟏</m:t>
                                </m:r>
                              </m:num>
                              <m:den>
                                <m:r>
                                  <m:rPr>
                                    <m:sty m:val="p"/>
                                  </m:rPr>
                                  <a:rPr lang="en-CA" sz="3200" kern="0" smtClean="0">
                                    <a:solidFill>
                                      <a:srgbClr val="FFFFFF"/>
                                    </a:solidFill>
                                    <a:latin typeface="Cambria Math" panose="02040503050406030204" pitchFamily="18" charset="0"/>
                                    <a:ea typeface="Cambria Math" panose="02040503050406030204" pitchFamily="18" charset="0"/>
                                    <a:sym typeface="Arial"/>
                                  </a:rPr>
                                  <m:t>sum</m:t>
                                </m:r>
                                <m:d>
                                  <m:dPr>
                                    <m:ctrlPr>
                                      <a:rPr lang="en-CA" sz="3200" b="1" i="1" kern="0" smtClean="0">
                                        <a:solidFill>
                                          <a:srgbClr val="FFFFFF"/>
                                        </a:solidFill>
                                        <a:latin typeface="Cambria Math" panose="02040503050406030204" pitchFamily="18" charset="0"/>
                                        <a:ea typeface="Cambria Math" panose="02040503050406030204" pitchFamily="18" charset="0"/>
                                        <a:sym typeface="Arial"/>
                                      </a:rPr>
                                    </m:ctrlPr>
                                  </m:dPr>
                                  <m:e>
                                    <m:r>
                                      <a:rPr lang="en-CA" sz="3200" b="1" i="1" kern="0" smtClean="0">
                                        <a:solidFill>
                                          <a:srgbClr val="FFFFFF"/>
                                        </a:solidFill>
                                        <a:latin typeface="Cambria Math" panose="02040503050406030204" pitchFamily="18" charset="0"/>
                                        <a:ea typeface="Cambria Math" panose="02040503050406030204" pitchFamily="18" charset="0"/>
                                        <a:sym typeface="Arial"/>
                                      </a:rPr>
                                      <m:t>𝑴</m:t>
                                    </m:r>
                                  </m:e>
                                </m:d>
                              </m:den>
                            </m:f>
                            <m:r>
                              <a:rPr lang="en-CA" sz="3200" b="1" i="1" kern="0" smtClean="0">
                                <a:solidFill>
                                  <a:srgbClr val="FFFFFF"/>
                                </a:solidFill>
                                <a:latin typeface="Cambria Math" panose="02040503050406030204" pitchFamily="18" charset="0"/>
                                <a:ea typeface="Cambria Math" panose="02040503050406030204" pitchFamily="18" charset="0"/>
                                <a:sym typeface="Arial"/>
                              </a:rPr>
                              <m:t>+</m:t>
                            </m:r>
                            <m:r>
                              <a:rPr lang="en-CA" sz="3200" b="1" i="1" kern="0" smtClean="0">
                                <a:solidFill>
                                  <a:srgbClr val="FFFFFF"/>
                                </a:solidFill>
                                <a:latin typeface="Cambria Math" panose="02040503050406030204" pitchFamily="18" charset="0"/>
                                <a:ea typeface="Cambria Math" panose="02040503050406030204" pitchFamily="18" charset="0"/>
                                <a:sym typeface="Arial"/>
                              </a:rPr>
                              <m:t>𝒃</m:t>
                            </m:r>
                            <m:r>
                              <a:rPr lang="en-US" sz="3200" b="1" i="1" kern="0" smtClean="0">
                                <a:solidFill>
                                  <a:srgbClr val="FFFFFF"/>
                                </a:solidFill>
                                <a:latin typeface="Cambria Math" panose="02040503050406030204" pitchFamily="18" charset="0"/>
                                <a:ea typeface="Cambria Math" panose="02040503050406030204" pitchFamily="18" charset="0"/>
                                <a:sym typeface="Arial"/>
                              </a:rPr>
                              <m:t>,      </m:t>
                            </m:r>
                            <m:r>
                              <m:rPr>
                                <m:sty m:val="p"/>
                              </m:rPr>
                              <a:rPr lang="en-CA" sz="3200" kern="0" smtClean="0">
                                <a:solidFill>
                                  <a:srgbClr val="FFFFFF"/>
                                </a:solidFill>
                                <a:latin typeface="Cambria Math" panose="02040503050406030204" pitchFamily="18" charset="0"/>
                                <a:ea typeface="Cambria Math" panose="02040503050406030204" pitchFamily="18" charset="0"/>
                                <a:sym typeface="Arial"/>
                              </a:rPr>
                              <m:t>if</m:t>
                            </m:r>
                            <m:r>
                              <a:rPr lang="en-CA" sz="3200" kern="0" smtClean="0">
                                <a:solidFill>
                                  <a:srgbClr val="FFFFFF"/>
                                </a:solidFill>
                                <a:latin typeface="Cambria Math" panose="02040503050406030204" pitchFamily="18" charset="0"/>
                                <a:ea typeface="Cambria Math" panose="02040503050406030204" pitchFamily="18" charset="0"/>
                                <a:sym typeface="Arial"/>
                              </a:rPr>
                              <m:t> </m:t>
                            </m:r>
                            <m:r>
                              <m:rPr>
                                <m:sty m:val="p"/>
                              </m:rPr>
                              <a:rPr lang="en-CA" sz="3200" kern="0" smtClean="0">
                                <a:solidFill>
                                  <a:srgbClr val="FFFFFF"/>
                                </a:solidFill>
                                <a:latin typeface="Cambria Math" panose="02040503050406030204" pitchFamily="18" charset="0"/>
                                <a:ea typeface="Cambria Math" panose="02040503050406030204" pitchFamily="18" charset="0"/>
                                <a:sym typeface="Arial"/>
                              </a:rPr>
                              <m:t>sum</m:t>
                            </m:r>
                            <m:d>
                              <m:dPr>
                                <m:ctrlPr>
                                  <a:rPr lang="en-CA" sz="3200" b="1" i="1" kern="0" smtClean="0">
                                    <a:solidFill>
                                      <a:srgbClr val="FFFFFF"/>
                                    </a:solidFill>
                                    <a:latin typeface="Cambria Math" panose="02040503050406030204" pitchFamily="18" charset="0"/>
                                    <a:ea typeface="Cambria Math" panose="02040503050406030204" pitchFamily="18" charset="0"/>
                                    <a:sym typeface="Arial"/>
                                  </a:rPr>
                                </m:ctrlPr>
                              </m:dPr>
                              <m:e>
                                <m:r>
                                  <a:rPr lang="en-CA" sz="3200" b="1" i="1" kern="0" smtClean="0">
                                    <a:solidFill>
                                      <a:srgbClr val="FFFFFF"/>
                                    </a:solidFill>
                                    <a:latin typeface="Cambria Math" panose="02040503050406030204" pitchFamily="18" charset="0"/>
                                    <a:ea typeface="Cambria Math" panose="02040503050406030204" pitchFamily="18" charset="0"/>
                                    <a:sym typeface="Arial"/>
                                  </a:rPr>
                                  <m:t>𝑴</m:t>
                                </m:r>
                              </m:e>
                            </m:d>
                            <m:r>
                              <a:rPr lang="en-CA" sz="3200" kern="0" smtClean="0">
                                <a:solidFill>
                                  <a:srgbClr val="FFFFFF"/>
                                </a:solidFill>
                                <a:latin typeface="Cambria Math" panose="02040503050406030204" pitchFamily="18" charset="0"/>
                                <a:ea typeface="Cambria Math" panose="02040503050406030204" pitchFamily="18" charset="0"/>
                                <a:sym typeface="Arial"/>
                              </a:rPr>
                              <m:t>&gt;0</m:t>
                            </m:r>
                          </m:e>
                          <m:e>
                            <m:r>
                              <a:rPr lang="en-CA" sz="3200" i="1" kern="0" smtClean="0">
                                <a:solidFill>
                                  <a:srgbClr val="FFFFFF"/>
                                </a:solidFill>
                                <a:latin typeface="Cambria Math" panose="02040503050406030204" pitchFamily="18" charset="0"/>
                                <a:sym typeface="Arial"/>
                              </a:rPr>
                              <m:t>0, </m:t>
                            </m:r>
                            <m:r>
                              <a:rPr lang="en-US" sz="3200" b="0" i="1" kern="0" smtClean="0">
                                <a:solidFill>
                                  <a:srgbClr val="FFFFFF"/>
                                </a:solidFill>
                                <a:latin typeface="Cambria Math" panose="02040503050406030204" pitchFamily="18" charset="0"/>
                                <a:sym typeface="Arial"/>
                              </a:rPr>
                              <m:t>                                         </m:t>
                            </m:r>
                            <m:r>
                              <a:rPr lang="en-US" sz="3200" b="0" i="0" kern="0" smtClean="0">
                                <a:solidFill>
                                  <a:srgbClr val="FFFFFF"/>
                                </a:solidFill>
                                <a:latin typeface="Cambria Math" panose="02040503050406030204" pitchFamily="18" charset="0"/>
                                <a:sym typeface="Arial"/>
                              </a:rPr>
                              <m:t>    </m:t>
                            </m:r>
                            <m:r>
                              <m:rPr>
                                <m:sty m:val="p"/>
                              </m:rPr>
                              <a:rPr lang="en-CA" sz="3200" kern="0" smtClean="0">
                                <a:solidFill>
                                  <a:srgbClr val="FFFFFF"/>
                                </a:solidFill>
                                <a:latin typeface="Cambria Math" panose="02040503050406030204" pitchFamily="18" charset="0"/>
                                <a:sym typeface="Arial"/>
                              </a:rPr>
                              <m:t>otherwise</m:t>
                            </m:r>
                            <m:r>
                              <a:rPr lang="en-CA" sz="3200" kern="0" smtClean="0">
                                <a:solidFill>
                                  <a:srgbClr val="FFFFFF"/>
                                </a:solidFill>
                                <a:latin typeface="Cambria Math" panose="02040503050406030204" pitchFamily="18" charset="0"/>
                                <a:sym typeface="Arial"/>
                              </a:rPr>
                              <m:t>        </m:t>
                            </m:r>
                          </m:e>
                        </m:eqArr>
                      </m:e>
                    </m:d>
                  </m:oMath>
                </a14:m>
                <a:r>
                  <a:rPr lang="en-US" sz="3200" kern="0" dirty="0">
                    <a:solidFill>
                      <a:srgbClr val="FFFFFF"/>
                    </a:solidFill>
                    <a:latin typeface="Arial"/>
                    <a:cs typeface="Arial"/>
                    <a:sym typeface="Arial"/>
                  </a:rPr>
                  <a:t> </a:t>
                </a:r>
              </a:p>
            </p:txBody>
          </p:sp>
        </mc:Choice>
        <mc:Fallback>
          <p:sp>
            <p:nvSpPr>
              <p:cNvPr id="53" name="TextBox 52">
                <a:extLst>
                  <a:ext uri="{FF2B5EF4-FFF2-40B4-BE49-F238E27FC236}">
                    <a16:creationId xmlns:a16="http://schemas.microsoft.com/office/drawing/2014/main" id="{AF9D316F-3C48-4047-B74E-8B9A5E41E017}"/>
                  </a:ext>
                </a:extLst>
              </p:cNvPr>
              <p:cNvSpPr txBox="1">
                <a:spLocks noRot="1" noChangeAspect="1" noMove="1" noResize="1" noEditPoints="1" noAdjustHandles="1" noChangeArrowheads="1" noChangeShapeType="1" noTextEdit="1"/>
              </p:cNvSpPr>
              <p:nvPr/>
            </p:nvSpPr>
            <p:spPr>
              <a:xfrm>
                <a:off x="722455" y="15672172"/>
                <a:ext cx="13877866" cy="245060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3DA09162-55DC-452A-AF29-DE20C2DC0415}"/>
                  </a:ext>
                </a:extLst>
              </p:cNvPr>
              <p:cNvSpPr txBox="1"/>
              <p:nvPr/>
            </p:nvSpPr>
            <p:spPr>
              <a:xfrm>
                <a:off x="722455" y="21302511"/>
                <a:ext cx="28740357" cy="1105752"/>
              </a:xfrm>
              <a:prstGeom prst="rect">
                <a:avLst/>
              </a:prstGeom>
              <a:noFill/>
            </p:spPr>
            <p:txBody>
              <a:bodyPr wrap="square" rtlCol="0">
                <a:spAutoFit/>
              </a:bodyPr>
              <a:lstStyle/>
              <a:p>
                <a:pPr algn="ctr" defTabSz="914400">
                  <a:lnSpc>
                    <a:spcPct val="150000"/>
                  </a:lnSpc>
                  <a:buClr>
                    <a:srgbClr val="000000"/>
                  </a:buClr>
                  <a:buFont typeface="Arial"/>
                  <a:buNone/>
                </a:pPr>
                <a:r>
                  <a:rPr lang="en-US" sz="3600" b="1" kern="0" dirty="0">
                    <a:solidFill>
                      <a:srgbClr val="FFFFFF"/>
                    </a:solidFill>
                    <a:latin typeface="Helvetica" panose="020B0604020202020204" pitchFamily="34" charset="0"/>
                    <a:ea typeface="Cambria Math" panose="02040503050406030204" pitchFamily="18" charset="0"/>
                    <a:cs typeface="Helvetica" panose="020B0604020202020204" pitchFamily="34" charset="0"/>
                    <a:sym typeface="Arial"/>
                  </a:rPr>
                  <a:t>Loss Function:    </a:t>
                </a:r>
                <a:r>
                  <a:rPr lang="en-US" sz="3200" kern="0" dirty="0">
                    <a:solidFill>
                      <a:srgbClr val="FFFFFF"/>
                    </a:solidFill>
                    <a:ea typeface="Cambria Math" panose="02040503050406030204" pitchFamily="18" charset="0"/>
                    <a:sym typeface="Arial"/>
                  </a:rPr>
                  <a:t> </a:t>
                </a:r>
                <a14:m>
                  <m:oMath xmlns:m="http://schemas.openxmlformats.org/officeDocument/2006/math">
                    <m:sSub>
                      <m:sSubPr>
                        <m:ctrlPr>
                          <a:rPr lang="en-US" sz="3200" i="1" kern="0" smtClea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r>
                          <a:rPr lang="en-CA" sz="3200" i="1" kern="0">
                            <a:solidFill>
                              <a:srgbClr val="FFFFFF"/>
                            </a:solidFill>
                            <a:latin typeface="Cambria Math" panose="02040503050406030204" pitchFamily="18" charset="0"/>
                            <a:ea typeface="Cambria Math" panose="02040503050406030204" pitchFamily="18" charset="0"/>
                            <a:sym typeface="Arial"/>
                          </a:rPr>
                          <m:t>𝑡𝑜𝑡𝑎𝑙</m:t>
                        </m:r>
                      </m:sub>
                    </m:sSub>
                    <m:r>
                      <a:rPr lang="en-CA" sz="3200" i="1" kern="0" smtClean="0">
                        <a:solidFill>
                          <a:srgbClr val="FFFFFF"/>
                        </a:solidFill>
                        <a:latin typeface="Cambria Math" panose="02040503050406030204" pitchFamily="18" charset="0"/>
                        <a:ea typeface="Cambria Math" panose="02040503050406030204" pitchFamily="18" charset="0"/>
                        <a:sym typeface="Arial"/>
                      </a:rPr>
                      <m:t>=</m:t>
                    </m:r>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r>
                          <a:rPr lang="en-CA" sz="3200" i="1" kern="0" smtClean="0">
                            <a:solidFill>
                              <a:srgbClr val="FFFFFF"/>
                            </a:solidFill>
                            <a:latin typeface="Cambria Math" panose="02040503050406030204" pitchFamily="18" charset="0"/>
                            <a:ea typeface="Cambria Math" panose="02040503050406030204" pitchFamily="18" charset="0"/>
                            <a:sym typeface="Arial"/>
                          </a:rPr>
                          <m:t>𝑣𝑎𝑙𝑖𝑑</m:t>
                        </m:r>
                      </m:sub>
                    </m:sSub>
                    <m:r>
                      <a:rPr lang="en-CA" sz="3200" i="1" kern="0" smtClean="0">
                        <a:solidFill>
                          <a:srgbClr val="FFFFFF"/>
                        </a:solidFill>
                        <a:latin typeface="Cambria Math" panose="02040503050406030204" pitchFamily="18" charset="0"/>
                        <a:ea typeface="Cambria Math" panose="02040503050406030204" pitchFamily="18" charset="0"/>
                        <a:sym typeface="Arial"/>
                      </a:rPr>
                      <m:t>+</m:t>
                    </m:r>
                    <m:r>
                      <a:rPr lang="en-CA" sz="3200" kern="0" smtClean="0">
                        <a:solidFill>
                          <a:srgbClr val="FFFFFF"/>
                        </a:solidFill>
                        <a:latin typeface="Cambria Math" panose="02040503050406030204" pitchFamily="18" charset="0"/>
                        <a:ea typeface="Cambria Math" panose="02040503050406030204" pitchFamily="18" charset="0"/>
                        <a:sym typeface="Arial"/>
                      </a:rPr>
                      <m:t>6</m:t>
                    </m:r>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r>
                          <a:rPr lang="en-CA" sz="3200" i="1" kern="0" smtClean="0">
                            <a:solidFill>
                              <a:srgbClr val="FFFFFF"/>
                            </a:solidFill>
                            <a:latin typeface="Cambria Math" panose="02040503050406030204" pitchFamily="18" charset="0"/>
                            <a:ea typeface="Cambria Math" panose="02040503050406030204" pitchFamily="18" charset="0"/>
                            <a:sym typeface="Arial"/>
                          </a:rPr>
                          <m:t>h𝑜𝑙𝑒</m:t>
                        </m:r>
                      </m:sub>
                    </m:sSub>
                    <m:r>
                      <a:rPr lang="en-CA" sz="3200" i="1" kern="0" smtClean="0">
                        <a:solidFill>
                          <a:srgbClr val="FFFFFF"/>
                        </a:solidFill>
                        <a:latin typeface="Cambria Math" panose="02040503050406030204" pitchFamily="18" charset="0"/>
                        <a:ea typeface="Cambria Math" panose="02040503050406030204" pitchFamily="18" charset="0"/>
                        <a:sym typeface="Arial"/>
                      </a:rPr>
                      <m:t>+0.05</m:t>
                    </m:r>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r>
                          <a:rPr lang="en-CA" sz="3200" i="1" kern="0" smtClean="0">
                            <a:solidFill>
                              <a:srgbClr val="FFFFFF"/>
                            </a:solidFill>
                            <a:latin typeface="Cambria Math" panose="02040503050406030204" pitchFamily="18" charset="0"/>
                            <a:ea typeface="Cambria Math" panose="02040503050406030204" pitchFamily="18" charset="0"/>
                            <a:sym typeface="Arial"/>
                          </a:rPr>
                          <m:t>𝑝𝑒𝑟𝑐𝑒𝑝𝑡𝑢𝑎𝑙</m:t>
                        </m:r>
                      </m:sub>
                    </m:sSub>
                    <m:r>
                      <a:rPr lang="en-CA" sz="3200" i="1" kern="0" smtClean="0">
                        <a:solidFill>
                          <a:srgbClr val="FFFFFF"/>
                        </a:solidFill>
                        <a:latin typeface="Cambria Math" panose="02040503050406030204" pitchFamily="18" charset="0"/>
                        <a:ea typeface="Cambria Math" panose="02040503050406030204" pitchFamily="18" charset="0"/>
                        <a:sym typeface="Arial"/>
                      </a:rPr>
                      <m:t>+</m:t>
                    </m:r>
                    <m:r>
                      <a:rPr lang="en-CA" sz="3200" kern="0" smtClean="0">
                        <a:solidFill>
                          <a:srgbClr val="FFFFFF"/>
                        </a:solidFill>
                        <a:latin typeface="Cambria Math" panose="02040503050406030204" pitchFamily="18" charset="0"/>
                        <a:ea typeface="Cambria Math" panose="02040503050406030204" pitchFamily="18" charset="0"/>
                        <a:sym typeface="Arial"/>
                      </a:rPr>
                      <m:t>120</m:t>
                    </m:r>
                    <m:d>
                      <m:dPr>
                        <m:ctrlPr>
                          <a:rPr lang="en-CA" sz="3200" i="1" kern="0" smtClean="0">
                            <a:solidFill>
                              <a:srgbClr val="FFFFFF"/>
                            </a:solidFill>
                            <a:latin typeface="Cambria Math" panose="02040503050406030204" pitchFamily="18" charset="0"/>
                            <a:ea typeface="Cambria Math" panose="02040503050406030204" pitchFamily="18" charset="0"/>
                            <a:sym typeface="Arial"/>
                          </a:rPr>
                        </m:ctrlPr>
                      </m:dPr>
                      <m:e>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sSub>
                              <m:sSubPr>
                                <m:ctrlPr>
                                  <a:rPr lang="en-CA" sz="3200" i="1" kern="0" smtClean="0">
                                    <a:solidFill>
                                      <a:srgbClr val="FFFFFF"/>
                                    </a:solidFill>
                                    <a:latin typeface="Cambria Math" panose="02040503050406030204" pitchFamily="18" charset="0"/>
                                    <a:ea typeface="Cambria Math" panose="02040503050406030204" pitchFamily="18" charset="0"/>
                                    <a:sym typeface="Arial"/>
                                  </a:rPr>
                                </m:ctrlPr>
                              </m:sSubPr>
                              <m:e>
                                <m:r>
                                  <a:rPr lang="en-CA" sz="3200" i="1" kern="0" smtClean="0">
                                    <a:solidFill>
                                      <a:srgbClr val="FFFFFF"/>
                                    </a:solidFill>
                                    <a:latin typeface="Cambria Math" panose="02040503050406030204" pitchFamily="18" charset="0"/>
                                    <a:ea typeface="Cambria Math" panose="02040503050406030204" pitchFamily="18" charset="0"/>
                                    <a:sym typeface="Arial"/>
                                  </a:rPr>
                                  <m:t>𝑠𝑡𝑦𝑙𝑒</m:t>
                                </m:r>
                              </m:e>
                              <m:sub>
                                <m:r>
                                  <a:rPr lang="en-CA" sz="3200" i="1" kern="0" smtClean="0">
                                    <a:solidFill>
                                      <a:srgbClr val="FFFFFF"/>
                                    </a:solidFill>
                                    <a:latin typeface="Cambria Math" panose="02040503050406030204" pitchFamily="18" charset="0"/>
                                    <a:ea typeface="Cambria Math" panose="02040503050406030204" pitchFamily="18" charset="0"/>
                                    <a:sym typeface="Arial"/>
                                  </a:rPr>
                                  <m:t>𝑜𝑢𝑡</m:t>
                                </m:r>
                              </m:sub>
                            </m:sSub>
                          </m:sub>
                        </m:sSub>
                        <m:r>
                          <a:rPr lang="en-CA" sz="3200" i="1" kern="0" smtClean="0">
                            <a:solidFill>
                              <a:srgbClr val="FFFFFF"/>
                            </a:solidFill>
                            <a:latin typeface="Cambria Math" panose="02040503050406030204" pitchFamily="18" charset="0"/>
                            <a:ea typeface="Cambria Math" panose="02040503050406030204" pitchFamily="18" charset="0"/>
                            <a:sym typeface="Arial"/>
                          </a:rPr>
                          <m:t>+</m:t>
                        </m:r>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sSub>
                              <m:sSubPr>
                                <m:ctrlPr>
                                  <a:rPr lang="en-CA" sz="3200" i="1" kern="0" smtClean="0">
                                    <a:solidFill>
                                      <a:srgbClr val="FFFFFF"/>
                                    </a:solidFill>
                                    <a:latin typeface="Cambria Math" panose="02040503050406030204" pitchFamily="18" charset="0"/>
                                    <a:ea typeface="Cambria Math" panose="02040503050406030204" pitchFamily="18" charset="0"/>
                                    <a:sym typeface="Arial"/>
                                  </a:rPr>
                                </m:ctrlPr>
                              </m:sSubPr>
                              <m:e>
                                <m:r>
                                  <a:rPr lang="en-CA" sz="3200" i="1" kern="0" smtClean="0">
                                    <a:solidFill>
                                      <a:srgbClr val="FFFFFF"/>
                                    </a:solidFill>
                                    <a:latin typeface="Cambria Math" panose="02040503050406030204" pitchFamily="18" charset="0"/>
                                    <a:ea typeface="Cambria Math" panose="02040503050406030204" pitchFamily="18" charset="0"/>
                                    <a:sym typeface="Arial"/>
                                  </a:rPr>
                                  <m:t>𝑠𝑡𝑦𝑙𝑒</m:t>
                                </m:r>
                              </m:e>
                              <m:sub>
                                <m:r>
                                  <a:rPr lang="en-CA" sz="3200" i="1" kern="0" smtClean="0">
                                    <a:solidFill>
                                      <a:srgbClr val="FFFFFF"/>
                                    </a:solidFill>
                                    <a:latin typeface="Cambria Math" panose="02040503050406030204" pitchFamily="18" charset="0"/>
                                    <a:ea typeface="Cambria Math" panose="02040503050406030204" pitchFamily="18" charset="0"/>
                                    <a:sym typeface="Arial"/>
                                  </a:rPr>
                                  <m:t>𝑐𝑜𝑚𝑝</m:t>
                                </m:r>
                              </m:sub>
                            </m:sSub>
                          </m:sub>
                        </m:sSub>
                      </m:e>
                    </m:d>
                    <m:r>
                      <a:rPr lang="en-CA" sz="3200" kern="0" smtClean="0">
                        <a:solidFill>
                          <a:srgbClr val="FFFFFF"/>
                        </a:solidFill>
                        <a:latin typeface="Cambria Math" panose="02040503050406030204" pitchFamily="18" charset="0"/>
                        <a:ea typeface="Cambria Math" panose="02040503050406030204" pitchFamily="18" charset="0"/>
                        <a:sym typeface="Arial"/>
                      </a:rPr>
                      <m:t>+0.1</m:t>
                    </m:r>
                    <m:sSub>
                      <m:sSubPr>
                        <m:ctrlPr>
                          <a:rPr lang="en-US" sz="3200" i="1" kern="0">
                            <a:solidFill>
                              <a:srgbClr val="FFFFFF"/>
                            </a:solidFill>
                            <a:latin typeface="Cambria Math" panose="02040503050406030204" pitchFamily="18" charset="0"/>
                            <a:ea typeface="Cambria Math" panose="02040503050406030204" pitchFamily="18" charset="0"/>
                            <a:sym typeface="Arial"/>
                          </a:rPr>
                        </m:ctrlPr>
                      </m:sSubPr>
                      <m:e>
                        <m:r>
                          <a:rPr lang="en-US" sz="3200" b="1" i="1" kern="0">
                            <a:solidFill>
                              <a:srgbClr val="FFFFFF"/>
                            </a:solidFill>
                            <a:latin typeface="Cambria Math" panose="02040503050406030204" pitchFamily="18" charset="0"/>
                            <a:ea typeface="Cambria Math" panose="02040503050406030204" pitchFamily="18" charset="0"/>
                            <a:sym typeface="Arial"/>
                          </a:rPr>
                          <m:t>𝓛</m:t>
                        </m:r>
                      </m:e>
                      <m:sub>
                        <m:r>
                          <a:rPr lang="en-CA" sz="3200" i="1" kern="0">
                            <a:solidFill>
                              <a:srgbClr val="FFFFFF"/>
                            </a:solidFill>
                            <a:latin typeface="Cambria Math" panose="02040503050406030204" pitchFamily="18" charset="0"/>
                            <a:ea typeface="Cambria Math" panose="02040503050406030204" pitchFamily="18" charset="0"/>
                            <a:sym typeface="Arial"/>
                          </a:rPr>
                          <m:t>𝑡</m:t>
                        </m:r>
                        <m:r>
                          <a:rPr lang="en-CA" sz="3200" i="1" kern="0" smtClean="0">
                            <a:solidFill>
                              <a:srgbClr val="FFFFFF"/>
                            </a:solidFill>
                            <a:latin typeface="Cambria Math" panose="02040503050406030204" pitchFamily="18" charset="0"/>
                            <a:ea typeface="Cambria Math" panose="02040503050406030204" pitchFamily="18" charset="0"/>
                            <a:sym typeface="Arial"/>
                          </a:rPr>
                          <m:t>𝑣</m:t>
                        </m:r>
                      </m:sub>
                    </m:sSub>
                  </m:oMath>
                </a14:m>
                <a:endParaRPr lang="en-US" sz="3200" kern="0" dirty="0">
                  <a:solidFill>
                    <a:srgbClr val="FFFFFF"/>
                  </a:solidFill>
                  <a:latin typeface="Arial"/>
                  <a:cs typeface="Arial"/>
                  <a:sym typeface="Arial"/>
                </a:endParaRPr>
              </a:p>
            </p:txBody>
          </p:sp>
        </mc:Choice>
        <mc:Fallback>
          <p:sp>
            <p:nvSpPr>
              <p:cNvPr id="54" name="TextBox 53">
                <a:extLst>
                  <a:ext uri="{FF2B5EF4-FFF2-40B4-BE49-F238E27FC236}">
                    <a16:creationId xmlns:a16="http://schemas.microsoft.com/office/drawing/2014/main" id="{3DA09162-55DC-452A-AF29-DE20C2DC0415}"/>
                  </a:ext>
                </a:extLst>
              </p:cNvPr>
              <p:cNvSpPr txBox="1">
                <a:spLocks noRot="1" noChangeAspect="1" noMove="1" noResize="1" noEditPoints="1" noAdjustHandles="1" noChangeArrowheads="1" noChangeShapeType="1" noTextEdit="1"/>
              </p:cNvSpPr>
              <p:nvPr/>
            </p:nvSpPr>
            <p:spPr>
              <a:xfrm>
                <a:off x="722455" y="21302511"/>
                <a:ext cx="28740357" cy="1105752"/>
              </a:xfrm>
              <a:prstGeom prst="rect">
                <a:avLst/>
              </a:prstGeom>
              <a:blipFill>
                <a:blip r:embed="rId12"/>
                <a:stretch>
                  <a:fillRect b="-9945"/>
                </a:stretch>
              </a:blipFill>
            </p:spPr>
            <p:txBody>
              <a:bodyPr/>
              <a:lstStyle/>
              <a:p>
                <a:r>
                  <a:rPr lang="en-US">
                    <a:noFill/>
                  </a:rPr>
                  <a:t> </a:t>
                </a:r>
              </a:p>
            </p:txBody>
          </p:sp>
        </mc:Fallback>
      </mc:AlternateContent>
      <p:pic>
        <p:nvPicPr>
          <p:cNvPr id="55" name="Picture 54">
            <a:extLst>
              <a:ext uri="{FF2B5EF4-FFF2-40B4-BE49-F238E27FC236}">
                <a16:creationId xmlns:a16="http://schemas.microsoft.com/office/drawing/2014/main" id="{A709F033-DD0C-4D3F-86E5-14F6C6D6B1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279" y="18545919"/>
            <a:ext cx="14164042" cy="2657808"/>
          </a:xfrm>
          <a:prstGeom prst="rect">
            <a:avLst/>
          </a:prstGeom>
        </p:spPr>
      </p:pic>
      <p:pic>
        <p:nvPicPr>
          <p:cNvPr id="56" name="Picture 55">
            <a:extLst>
              <a:ext uri="{FF2B5EF4-FFF2-40B4-BE49-F238E27FC236}">
                <a16:creationId xmlns:a16="http://schemas.microsoft.com/office/drawing/2014/main" id="{EC8AD017-8CA7-45FC-86FD-F228C7A755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156480" y="18228267"/>
            <a:ext cx="14364761" cy="3075025"/>
          </a:xfrm>
          <a:prstGeom prst="rect">
            <a:avLst/>
          </a:prstGeom>
        </p:spPr>
      </p:pic>
      <p:sp>
        <p:nvSpPr>
          <p:cNvPr id="58" name="Google Shape;119;p13">
            <a:extLst>
              <a:ext uri="{FF2B5EF4-FFF2-40B4-BE49-F238E27FC236}">
                <a16:creationId xmlns:a16="http://schemas.microsoft.com/office/drawing/2014/main" id="{C3BD4C50-FA39-4D99-B4F4-B3713F446765}"/>
              </a:ext>
            </a:extLst>
          </p:cNvPr>
          <p:cNvSpPr txBox="1"/>
          <p:nvPr/>
        </p:nvSpPr>
        <p:spPr>
          <a:xfrm>
            <a:off x="15736397" y="13428493"/>
            <a:ext cx="13645119" cy="2243679"/>
          </a:xfrm>
          <a:prstGeom prst="rect">
            <a:avLst/>
          </a:prstGeom>
          <a:noFill/>
          <a:ln>
            <a:noFill/>
          </a:ln>
        </p:spPr>
        <p:txBody>
          <a:bodyPr spcFirstLastPara="1" wrap="square" lIns="82932" tIns="82932" rIns="82932" bIns="82932" anchor="t" anchorCtr="0">
            <a:noAutofit/>
          </a:bodyPr>
          <a:lstStyle/>
          <a:p>
            <a:pPr defTabSz="914400">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Mask Updating:</a:t>
            </a:r>
          </a:p>
          <a:p>
            <a:pPr algn="just" defTabSz="914400">
              <a:lnSpc>
                <a:spcPct val="150000"/>
              </a:lnSpc>
              <a:buClr>
                <a:srgbClr val="000000"/>
              </a:buClr>
              <a:buFont typeface="Arial"/>
              <a:buNone/>
            </a:pPr>
            <a:r>
              <a:rPr lang="en-US" sz="3200" kern="0" dirty="0">
                <a:solidFill>
                  <a:srgbClr val="FFFFFF"/>
                </a:solidFill>
                <a:latin typeface="Helvetica" panose="020B0604020202020204" pitchFamily="34" charset="0"/>
                <a:cs typeface="Helvetica" panose="020B0604020202020204" pitchFamily="34" charset="0"/>
                <a:sym typeface="Arial"/>
              </a:rPr>
              <a:t>The mask is updated after each partial convolution. If the convolution was able to condition its output on at least one valid input value, then remove the mask for that location. </a:t>
            </a:r>
            <a:endParaRPr lang="en-CA" sz="2800" kern="0" dirty="0">
              <a:solidFill>
                <a:srgbClr val="FFFFFF"/>
              </a:solidFill>
              <a:latin typeface="Helvetica" panose="020B0604020202020204" pitchFamily="34" charset="0"/>
              <a:cs typeface="Helvetica" panose="020B0604020202020204" pitchFamily="34" charset="0"/>
              <a:sym typeface="Arial"/>
            </a:endParaRPr>
          </a:p>
        </p:txBody>
      </p:sp>
      <p:sp>
        <p:nvSpPr>
          <p:cNvPr id="59" name="Google Shape;94;p13">
            <a:hlinkClick r:id="rId4" action="ppaction://hlinksldjump"/>
            <a:extLst>
              <a:ext uri="{FF2B5EF4-FFF2-40B4-BE49-F238E27FC236}">
                <a16:creationId xmlns:a16="http://schemas.microsoft.com/office/drawing/2014/main" id="{38363AB9-968E-4875-9630-9BF20F21AC64}"/>
              </a:ext>
            </a:extLst>
          </p:cNvPr>
          <p:cNvSpPr/>
          <p:nvPr/>
        </p:nvSpPr>
        <p:spPr>
          <a:xfrm>
            <a:off x="727958" y="4090530"/>
            <a:ext cx="28819297" cy="1254668"/>
          </a:xfrm>
          <a:prstGeom prst="roundRect">
            <a:avLst>
              <a:gd name="adj" fmla="val 16667"/>
            </a:avLst>
          </a:prstGeom>
          <a:solidFill>
            <a:srgbClr val="A6192E"/>
          </a:solidFill>
          <a:ln>
            <a:noFill/>
          </a:ln>
          <a:effectLst/>
        </p:spPr>
        <p:txBody>
          <a:bodyPr spcFirstLastPara="1" wrap="square" lIns="302316" tIns="151147" rIns="302316" bIns="151147" anchor="ctr" anchorCtr="0">
            <a:noAutofit/>
          </a:bodyPr>
          <a:lstStyle/>
          <a:p>
            <a:pPr algn="ctr" defTabSz="914400">
              <a:buClr>
                <a:srgbClr val="000000"/>
              </a:buClr>
              <a:buFont typeface="Arial"/>
              <a:buNone/>
            </a:pPr>
            <a:r>
              <a:rPr lang="en-US" sz="4400" b="1" kern="0" dirty="0">
                <a:solidFill>
                  <a:srgbClr val="FFFFFF"/>
                </a:solidFill>
                <a:latin typeface="Helvetica" pitchFamily="2" charset="0"/>
                <a:ea typeface="Calibri"/>
                <a:cs typeface="Calibri"/>
                <a:sym typeface="Calibri"/>
              </a:rPr>
              <a:t>Problem &amp; Objective</a:t>
            </a:r>
            <a:endParaRPr sz="1600" b="1" kern="0" dirty="0">
              <a:solidFill>
                <a:srgbClr val="FFFFFF"/>
              </a:solidFill>
              <a:latin typeface="Helvetica" pitchFamily="2" charset="0"/>
              <a:cs typeface="Arial"/>
              <a:sym typeface="Arial"/>
            </a:endParaRPr>
          </a:p>
        </p:txBody>
      </p:sp>
      <p:sp>
        <p:nvSpPr>
          <p:cNvPr id="61" name="Google Shape;119;p13">
            <a:extLst>
              <a:ext uri="{FF2B5EF4-FFF2-40B4-BE49-F238E27FC236}">
                <a16:creationId xmlns:a16="http://schemas.microsoft.com/office/drawing/2014/main" id="{9CB6078D-FF01-4A42-B3A7-C38852CD4F5E}"/>
              </a:ext>
            </a:extLst>
          </p:cNvPr>
          <p:cNvSpPr txBox="1"/>
          <p:nvPr/>
        </p:nvSpPr>
        <p:spPr>
          <a:xfrm>
            <a:off x="660953" y="5679668"/>
            <a:ext cx="13877862" cy="5365164"/>
          </a:xfrm>
          <a:prstGeom prst="rect">
            <a:avLst/>
          </a:prstGeom>
          <a:noFill/>
          <a:ln>
            <a:noFill/>
          </a:ln>
        </p:spPr>
        <p:txBody>
          <a:bodyPr spcFirstLastPara="1" wrap="square" lIns="82932" tIns="82932" rIns="82932" bIns="82932" anchor="t" anchorCtr="0">
            <a:noAutofit/>
          </a:bodyPr>
          <a:lstStyle/>
          <a:p>
            <a:pPr defTabSz="914400">
              <a:lnSpc>
                <a:spcPct val="150000"/>
              </a:lnSpc>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Problem Description:</a:t>
            </a:r>
          </a:p>
          <a:p>
            <a:pPr algn="just" defTabSz="914400">
              <a:lnSpc>
                <a:spcPct val="150000"/>
              </a:lnSpc>
              <a:buClr>
                <a:srgbClr val="000000"/>
              </a:buClr>
              <a:buFont typeface="Arial"/>
              <a:buNone/>
            </a:pPr>
            <a:r>
              <a:rPr lang="en-US" sz="3200" kern="0" dirty="0">
                <a:solidFill>
                  <a:srgbClr val="FFFFFF"/>
                </a:solidFill>
                <a:latin typeface="Helvetica" panose="020B0604020202020204" pitchFamily="34" charset="0"/>
                <a:cs typeface="Helvetica" panose="020B0604020202020204" pitchFamily="34" charset="0"/>
                <a:sym typeface="Arial"/>
              </a:rPr>
              <a:t>Individual shots in a movie require a great deal of visual effects (VFX) work before the final film is released on the big screen. One tedious and time consuming task involves artists removing or replacing objects in a scene, which is known in the industry as painting. The majority of shots in a film require paint work, resulting in a bottleneck in the VFX pipeline and therefore increasing the risk of late delivery.</a:t>
            </a:r>
          </a:p>
        </p:txBody>
      </p:sp>
      <p:sp>
        <p:nvSpPr>
          <p:cNvPr id="62" name="Google Shape;119;p13">
            <a:extLst>
              <a:ext uri="{FF2B5EF4-FFF2-40B4-BE49-F238E27FC236}">
                <a16:creationId xmlns:a16="http://schemas.microsoft.com/office/drawing/2014/main" id="{EB180006-6A8C-4C5C-B50E-CFFFC0442FB4}"/>
              </a:ext>
            </a:extLst>
          </p:cNvPr>
          <p:cNvSpPr txBox="1"/>
          <p:nvPr/>
        </p:nvSpPr>
        <p:spPr>
          <a:xfrm>
            <a:off x="15736397" y="5679667"/>
            <a:ext cx="13731917" cy="6245348"/>
          </a:xfrm>
          <a:prstGeom prst="rect">
            <a:avLst/>
          </a:prstGeom>
          <a:noFill/>
          <a:ln>
            <a:noFill/>
          </a:ln>
        </p:spPr>
        <p:txBody>
          <a:bodyPr spcFirstLastPara="1" wrap="square" lIns="82932" tIns="82932" rIns="82932" bIns="82932" anchor="t" anchorCtr="0">
            <a:noAutofit/>
          </a:bodyPr>
          <a:lstStyle/>
          <a:p>
            <a:pPr defTabSz="914400">
              <a:lnSpc>
                <a:spcPct val="150000"/>
              </a:lnSpc>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Painting Process:</a:t>
            </a:r>
          </a:p>
          <a:p>
            <a:pPr marL="457200" indent="-457200" defTabSz="914400">
              <a:lnSpc>
                <a:spcPct val="150000"/>
              </a:lnSpc>
              <a:buClr>
                <a:srgbClr val="FFFFFF"/>
              </a:buClr>
              <a:buFont typeface="Courier New" panose="02070309020205020404" pitchFamily="49" charset="0"/>
              <a:buChar char="o"/>
            </a:pPr>
            <a:r>
              <a:rPr lang="en-CA" sz="3200" kern="0" dirty="0">
                <a:solidFill>
                  <a:srgbClr val="FFFFFF"/>
                </a:solidFill>
                <a:latin typeface="Helvetica" panose="020B0604020202020204" pitchFamily="34" charset="0"/>
                <a:cs typeface="Helvetica" panose="020B0604020202020204" pitchFamily="34" charset="0"/>
                <a:sym typeface="Arial"/>
              </a:rPr>
              <a:t>create a mask of the object </a:t>
            </a:r>
          </a:p>
          <a:p>
            <a:pPr marL="457200" indent="-457200" defTabSz="914400">
              <a:lnSpc>
                <a:spcPct val="150000"/>
              </a:lnSpc>
              <a:buClr>
                <a:srgbClr val="FFFFFF"/>
              </a:buClr>
              <a:buFont typeface="Courier New" panose="02070309020205020404" pitchFamily="49" charset="0"/>
              <a:buChar char="o"/>
            </a:pPr>
            <a:r>
              <a:rPr lang="en-CA" sz="3200" kern="0" dirty="0">
                <a:solidFill>
                  <a:srgbClr val="FFFFFF"/>
                </a:solidFill>
                <a:latin typeface="Helvetica" panose="020B0604020202020204" pitchFamily="34" charset="0"/>
                <a:cs typeface="Helvetica" panose="020B0604020202020204" pitchFamily="34" charset="0"/>
                <a:sym typeface="Arial"/>
              </a:rPr>
              <a:t>stencil out the image using that mask</a:t>
            </a:r>
          </a:p>
          <a:p>
            <a:pPr marL="457200" indent="-457200" defTabSz="914400">
              <a:lnSpc>
                <a:spcPct val="150000"/>
              </a:lnSpc>
              <a:buClr>
                <a:srgbClr val="FFFFFF"/>
              </a:buClr>
              <a:buFont typeface="Courier New" panose="02070309020205020404" pitchFamily="49" charset="0"/>
              <a:buChar char="o"/>
            </a:pPr>
            <a:r>
              <a:rPr lang="en-CA" sz="3200" kern="0" dirty="0">
                <a:solidFill>
                  <a:srgbClr val="FFFFFF"/>
                </a:solidFill>
                <a:latin typeface="Helvetica" panose="020B0604020202020204" pitchFamily="34" charset="0"/>
                <a:cs typeface="Helvetica" panose="020B0604020202020204" pitchFamily="34" charset="0"/>
                <a:sym typeface="Arial"/>
              </a:rPr>
              <a:t>paint in the hole using various VFX techniques. </a:t>
            </a:r>
          </a:p>
          <a:p>
            <a:pPr defTabSz="914400">
              <a:lnSpc>
                <a:spcPct val="150000"/>
              </a:lnSpc>
              <a:buClr>
                <a:srgbClr val="FFFFFF"/>
              </a:buClr>
            </a:pPr>
            <a:endParaRPr lang="en-CA" sz="1200" kern="0" dirty="0">
              <a:solidFill>
                <a:srgbClr val="FFFFFF"/>
              </a:solidFill>
              <a:latin typeface="Helvetica" panose="020B0604020202020204" pitchFamily="34" charset="0"/>
              <a:cs typeface="Helvetica" panose="020B0604020202020204" pitchFamily="34" charset="0"/>
              <a:sym typeface="Arial"/>
            </a:endParaRPr>
          </a:p>
          <a:p>
            <a:pPr defTabSz="914400">
              <a:lnSpc>
                <a:spcPct val="150000"/>
              </a:lnSpc>
              <a:buClr>
                <a:srgbClr val="000000"/>
              </a:buClr>
              <a:buFont typeface="Arial"/>
              <a:buNone/>
            </a:pPr>
            <a:r>
              <a:rPr lang="en-US" sz="3600" b="1" kern="0" dirty="0">
                <a:solidFill>
                  <a:srgbClr val="FFFFFF"/>
                </a:solidFill>
                <a:latin typeface="Helvetica" panose="020B0604020202020204" pitchFamily="34" charset="0"/>
                <a:cs typeface="Helvetica" panose="020B0604020202020204" pitchFamily="34" charset="0"/>
                <a:sym typeface="Arial"/>
              </a:rPr>
              <a:t>Objective:</a:t>
            </a:r>
            <a:endParaRPr lang="en-CA" sz="3600" b="1" kern="0" dirty="0">
              <a:solidFill>
                <a:srgbClr val="000000"/>
              </a:solidFill>
              <a:latin typeface="Helvetica" panose="020B0604020202020204" pitchFamily="34" charset="0"/>
              <a:cs typeface="Helvetica" panose="020B0604020202020204" pitchFamily="34" charset="0"/>
              <a:sym typeface="Arial"/>
            </a:endParaRPr>
          </a:p>
          <a:p>
            <a:pPr algn="just" defTabSz="914400">
              <a:lnSpc>
                <a:spcPct val="150000"/>
              </a:lnSpc>
              <a:buClr>
                <a:srgbClr val="000000"/>
              </a:buClr>
              <a:buFont typeface="Arial"/>
              <a:buNone/>
            </a:pPr>
            <a:r>
              <a:rPr lang="en-CA" sz="3200" kern="0" dirty="0">
                <a:solidFill>
                  <a:srgbClr val="FFFFFF"/>
                </a:solidFill>
                <a:latin typeface="Helvetica" panose="020B0604020202020204" pitchFamily="34" charset="0"/>
                <a:cs typeface="Helvetica" panose="020B0604020202020204" pitchFamily="34" charset="0"/>
                <a:sym typeface="Arial"/>
              </a:rPr>
              <a:t>To automate the painting process using machine learning, thus removing or reducing the bottleneck in the VFX pipeline.</a:t>
            </a:r>
          </a:p>
        </p:txBody>
      </p:sp>
      <p:cxnSp>
        <p:nvCxnSpPr>
          <p:cNvPr id="50" name="Straight Connector 49">
            <a:extLst>
              <a:ext uri="{FF2B5EF4-FFF2-40B4-BE49-F238E27FC236}">
                <a16:creationId xmlns:a16="http://schemas.microsoft.com/office/drawing/2014/main" id="{6DFC1F24-74B7-472B-9D20-F9AA7A354684}"/>
              </a:ext>
            </a:extLst>
          </p:cNvPr>
          <p:cNvCxnSpPr>
            <a:cxnSpLocks/>
          </p:cNvCxnSpPr>
          <p:nvPr/>
        </p:nvCxnSpPr>
        <p:spPr>
          <a:xfrm>
            <a:off x="15138163" y="5932429"/>
            <a:ext cx="17748" cy="5365164"/>
          </a:xfrm>
          <a:prstGeom prst="line">
            <a:avLst/>
          </a:prstGeom>
          <a:noFill/>
          <a:ln w="19050" cap="flat" cmpd="sng" algn="ctr">
            <a:solidFill>
              <a:srgbClr val="FFFFFF">
                <a:lumMod val="75000"/>
              </a:srgbClr>
            </a:solidFill>
            <a:prstDash val="solid"/>
          </a:ln>
          <a:effectLst/>
        </p:spPr>
      </p:cxnSp>
      <p:cxnSp>
        <p:nvCxnSpPr>
          <p:cNvPr id="57" name="Straight Connector 56">
            <a:extLst>
              <a:ext uri="{FF2B5EF4-FFF2-40B4-BE49-F238E27FC236}">
                <a16:creationId xmlns:a16="http://schemas.microsoft.com/office/drawing/2014/main" id="{2E189282-24F8-48D1-98B3-2172DEFFFAE4}"/>
              </a:ext>
            </a:extLst>
          </p:cNvPr>
          <p:cNvCxnSpPr>
            <a:cxnSpLocks/>
          </p:cNvCxnSpPr>
          <p:nvPr/>
        </p:nvCxnSpPr>
        <p:spPr>
          <a:xfrm flipH="1">
            <a:off x="15093406" y="13555227"/>
            <a:ext cx="59778" cy="7648500"/>
          </a:xfrm>
          <a:prstGeom prst="line">
            <a:avLst/>
          </a:prstGeom>
          <a:noFill/>
          <a:ln w="19050" cap="flat" cmpd="sng" algn="ctr">
            <a:solidFill>
              <a:srgbClr val="FFFFFF">
                <a:lumMod val="75000"/>
              </a:srgbClr>
            </a:solidFill>
            <a:prstDash val="solid"/>
          </a:ln>
          <a:effectLst/>
        </p:spPr>
      </p:cxnSp>
      <p:cxnSp>
        <p:nvCxnSpPr>
          <p:cNvPr id="60" name="Straight Connector 59">
            <a:extLst>
              <a:ext uri="{FF2B5EF4-FFF2-40B4-BE49-F238E27FC236}">
                <a16:creationId xmlns:a16="http://schemas.microsoft.com/office/drawing/2014/main" id="{E75B2D46-84B8-4217-8EC2-5239B3503B74}"/>
              </a:ext>
            </a:extLst>
          </p:cNvPr>
          <p:cNvCxnSpPr>
            <a:cxnSpLocks/>
          </p:cNvCxnSpPr>
          <p:nvPr/>
        </p:nvCxnSpPr>
        <p:spPr>
          <a:xfrm flipH="1">
            <a:off x="15153184" y="37654429"/>
            <a:ext cx="1" cy="4092802"/>
          </a:xfrm>
          <a:prstGeom prst="line">
            <a:avLst/>
          </a:prstGeom>
          <a:noFill/>
          <a:ln w="19050" cap="flat" cmpd="sng" algn="ctr">
            <a:solidFill>
              <a:srgbClr val="FFFFFF">
                <a:lumMod val="75000"/>
              </a:srgbClr>
            </a:solidFill>
            <a:prstDash val="solid"/>
          </a:ln>
          <a:effectLst/>
        </p:spPr>
      </p:cxnSp>
    </p:spTree>
    <p:extLst>
      <p:ext uri="{BB962C8B-B14F-4D97-AF65-F5344CB8AC3E}">
        <p14:creationId xmlns:p14="http://schemas.microsoft.com/office/powerpoint/2010/main" val="2462687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TotalTime>
  <Words>372</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Helvetica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Joshil Patel</dc:creator>
  <cp:lastModifiedBy>Joshil Patel</cp:lastModifiedBy>
  <cp:revision>43</cp:revision>
  <dcterms:created xsi:type="dcterms:W3CDTF">2018-12-04T18:46:34Z</dcterms:created>
  <dcterms:modified xsi:type="dcterms:W3CDTF">2018-12-06T07:56:45Z</dcterms:modified>
</cp:coreProperties>
</file>